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81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291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2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5" Type="http://schemas.openxmlformats.org/officeDocument/2006/relationships/image" Target="../media/image22.png"/><Relationship Id="rId10" Type="http://schemas.openxmlformats.org/officeDocument/2006/relationships/image" Target="../media/image2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22.png"/><Relationship Id="rId5" Type="http://schemas.openxmlformats.org/officeDocument/2006/relationships/image" Target="../media/image41.png"/><Relationship Id="rId10" Type="http://schemas.openxmlformats.org/officeDocument/2006/relationships/image" Target="../media/image21.png"/><Relationship Id="rId4" Type="http://schemas.openxmlformats.org/officeDocument/2006/relationships/image" Target="../media/image38.png"/><Relationship Id="rId9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9334195" y="-2857500"/>
            <a:ext cx="5715000" cy="5715000"/>
          </a:xfrm>
          <a:prstGeom prst="ellipse">
            <a:avLst/>
          </a:prstGeom>
          <a:noFill/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-3810305" y="3047695"/>
            <a:ext cx="7619695" cy="7619695"/>
          </a:xfrm>
          <a:prstGeom prst="ellipse">
            <a:avLst/>
          </a:prstGeom>
          <a:noFill/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6743700"/>
            <a:ext cx="12191695" cy="1143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 w="12700">
            <a:solidFill>
              <a:srgbClr val="C9A961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Shape 4"/>
          <p:cNvSpPr/>
          <p:nvPr/>
        </p:nvSpPr>
        <p:spPr>
          <a:xfrm>
            <a:off x="228600" y="228600"/>
            <a:ext cx="1143000" cy="19202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Shape 5"/>
          <p:cNvSpPr/>
          <p:nvPr/>
        </p:nvSpPr>
        <p:spPr>
          <a:xfrm>
            <a:off x="228600" y="228600"/>
            <a:ext cx="19202" cy="1143000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Shape 6"/>
          <p:cNvSpPr/>
          <p:nvPr/>
        </p:nvSpPr>
        <p:spPr>
          <a:xfrm>
            <a:off x="10820095" y="6610198"/>
            <a:ext cx="1143000" cy="19202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Shape 7"/>
          <p:cNvSpPr/>
          <p:nvPr/>
        </p:nvSpPr>
        <p:spPr>
          <a:xfrm>
            <a:off x="11943893" y="5486400"/>
            <a:ext cx="19202" cy="1143000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38598" y="623621"/>
            <a:ext cx="1714500" cy="171450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rcRect l="537" r="537"/>
          <a:stretch/>
        </p:blipFill>
        <p:spPr>
          <a:xfrm>
            <a:off x="5552846" y="935234"/>
            <a:ext cx="1086307" cy="108630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286354" y="2719426"/>
            <a:ext cx="561990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500" b="1" kern="0" spc="6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TRI-ELEMENTS</a:t>
            </a:r>
            <a:endParaRPr lang="en-US" sz="45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rcRect t="-400" b="-400"/>
          <a:stretch/>
        </p:blipFill>
        <p:spPr>
          <a:xfrm>
            <a:off x="5639105" y="4015130"/>
            <a:ext cx="914400" cy="38405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410151" y="4358030"/>
            <a:ext cx="337962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i="1" dirty="0">
                <a:solidFill>
                  <a:srgbClr val="C9A961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Company Profile</a:t>
            </a:r>
            <a:endParaRPr lang="en-US" sz="2700" dirty="0"/>
          </a:p>
        </p:txBody>
      </p:sp>
      <p:sp>
        <p:nvSpPr>
          <p:cNvPr id="16" name="Shape 10"/>
          <p:cNvSpPr/>
          <p:nvPr/>
        </p:nvSpPr>
        <p:spPr>
          <a:xfrm>
            <a:off x="2133295" y="5348326"/>
            <a:ext cx="7925105" cy="9144"/>
          </a:xfrm>
          <a:prstGeom prst="rect">
            <a:avLst/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1"/>
          <p:cNvSpPr txBox="1"/>
          <p:nvPr/>
        </p:nvSpPr>
        <p:spPr>
          <a:xfrm>
            <a:off x="2076602" y="5662879"/>
            <a:ext cx="80394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Hospitality </a:t>
            </a:r>
            <a:r>
              <a:rPr lang="en-US" sz="1000" kern="0" spc="105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r>
              <a:rPr lang="en-US" sz="1000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Real Estate </a:t>
            </a:r>
            <a:r>
              <a:rPr lang="en-US" sz="1000" kern="0" spc="105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r>
              <a:rPr lang="en-US" sz="1000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Finance </a:t>
            </a:r>
            <a:r>
              <a:rPr lang="en-US" sz="1000" kern="0" spc="105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r>
              <a:rPr lang="en-US" sz="1000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Consulting </a:t>
            </a:r>
            <a:r>
              <a:rPr lang="en-US" sz="1000" kern="0" spc="105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r>
              <a:rPr lang="en-US" sz="1000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Security </a:t>
            </a:r>
            <a:r>
              <a:rPr lang="en-US" sz="1000" kern="0" spc="105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r>
              <a:rPr lang="en-US" sz="1000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Infra Development </a:t>
            </a:r>
            <a:endParaRPr lang="en-US" sz="1000" dirty="0"/>
          </a:p>
        </p:txBody>
      </p:sp>
      <p:sp>
        <p:nvSpPr>
          <p:cNvPr id="18" name="Text 12"/>
          <p:cNvSpPr txBox="1"/>
          <p:nvPr/>
        </p:nvSpPr>
        <p:spPr>
          <a:xfrm>
            <a:off x="2076602" y="6081674"/>
            <a:ext cx="8039405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CA3A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Integrated Solutions for Sustainable Success</a:t>
            </a:r>
            <a:endParaRPr lang="en-US" sz="900" dirty="0"/>
          </a:p>
        </p:txBody>
      </p:sp>
      <p:sp>
        <p:nvSpPr>
          <p:cNvPr id="19" name="Text 13"/>
          <p:cNvSpPr txBox="1"/>
          <p:nvPr/>
        </p:nvSpPr>
        <p:spPr>
          <a:xfrm>
            <a:off x="3324758" y="3366821"/>
            <a:ext cx="55440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kern="0" spc="900" dirty="0">
                <a:solidFill>
                  <a:srgbClr val="FFFFFF">
                    <a:alpha val="9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CONSULTING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9448495" y="-914400"/>
            <a:ext cx="3657600" cy="3657600"/>
          </a:xfrm>
          <a:prstGeom prst="ellipse">
            <a:avLst/>
          </a:prstGeom>
          <a:noFill/>
          <a:ln w="508000">
            <a:solidFill>
              <a:srgbClr val="2B3E5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3047695" y="0"/>
            <a:ext cx="12191695" cy="9144"/>
          </a:xfrm>
          <a:prstGeom prst="rect">
            <a:avLst/>
          </a:prstGeom>
          <a:solidFill>
            <a:srgbClr val="9CA3AF"/>
          </a:solidFill>
          <a:ln w="12700">
            <a:solidFill>
              <a:srgbClr val="9CA3A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3"/>
          <p:cNvSpPr txBox="1"/>
          <p:nvPr/>
        </p:nvSpPr>
        <p:spPr>
          <a:xfrm>
            <a:off x="11745468" y="6553505"/>
            <a:ext cx="219456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B3E50">
                    <a:alpha val="5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609905" y="457200"/>
            <a:ext cx="48728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Company Overview</a:t>
            </a:r>
            <a:endParaRPr lang="en-US" sz="36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 t="-413" b="-413"/>
          <a:stretch/>
        </p:blipFill>
        <p:spPr>
          <a:xfrm>
            <a:off x="609905" y="990295"/>
            <a:ext cx="1218895" cy="3840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0159898" y="571500"/>
            <a:ext cx="1505102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68" dirty="0">
                <a:solidFill>
                  <a:srgbClr val="2B3E50">
                    <a:alpha val="9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TRI-ELEMENTS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416845" y="838505"/>
            <a:ext cx="124815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kern="0" spc="210" dirty="0">
                <a:solidFill>
                  <a:srgbClr val="C9A961">
                    <a:alpha val="9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Consulting</a:t>
            </a:r>
            <a:endParaRPr lang="en-US" sz="10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rcRect l="-2" r="-2"/>
          <a:stretch/>
        </p:blipFill>
        <p:spPr>
          <a:xfrm>
            <a:off x="609905" y="1333195"/>
            <a:ext cx="5286146" cy="3847795"/>
          </a:xfrm>
          <a:prstGeom prst="rect">
            <a:avLst/>
          </a:prstGeom>
        </p:spPr>
      </p:pic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alphaModFix amt="5000"/>
          </a:blip>
          <a:srcRect l="-203" r="-203"/>
          <a:stretch/>
        </p:blipFill>
        <p:spPr>
          <a:xfrm>
            <a:off x="5048402" y="1435608"/>
            <a:ext cx="1076249" cy="1429207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rcRect l="-3" r="-3"/>
          <a:stretch/>
        </p:blipFill>
        <p:spPr>
          <a:xfrm>
            <a:off x="6277356" y="1333195"/>
            <a:ext cx="5305349" cy="3847795"/>
          </a:xfrm>
          <a:prstGeom prst="rect">
            <a:avLst/>
          </a:prstGeom>
        </p:spPr>
      </p:pic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>
            <a:alphaModFix amt="5000"/>
          </a:blip>
          <a:srcRect l="-109" r="-109"/>
          <a:stretch/>
        </p:blipFill>
        <p:spPr>
          <a:xfrm>
            <a:off x="10010851" y="3588106"/>
            <a:ext cx="1790395" cy="1429207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14400" y="1638605"/>
            <a:ext cx="533095" cy="533095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rcRect t="-16524" b="-16524"/>
          <a:stretch/>
        </p:blipFill>
        <p:spPr>
          <a:xfrm>
            <a:off x="1080821" y="1752905"/>
            <a:ext cx="200254" cy="304495"/>
          </a:xfrm>
          <a:prstGeom prst="rect">
            <a:avLst/>
          </a:prstGeom>
        </p:spPr>
      </p:pic>
      <p:sp>
        <p:nvSpPr>
          <p:cNvPr id="16" name="Text 7"/>
          <p:cNvSpPr txBox="1"/>
          <p:nvPr/>
        </p:nvSpPr>
        <p:spPr>
          <a:xfrm>
            <a:off x="1600200" y="1733702"/>
            <a:ext cx="195041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56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Who We Are</a:t>
            </a:r>
            <a:endParaRPr lang="en-US" sz="2200" dirty="0"/>
          </a:p>
        </p:txBody>
      </p:sp>
      <p:sp>
        <p:nvSpPr>
          <p:cNvPr id="17" name="Text 8"/>
          <p:cNvSpPr txBox="1"/>
          <p:nvPr/>
        </p:nvSpPr>
        <p:spPr>
          <a:xfrm>
            <a:off x="914400" y="2738628"/>
            <a:ext cx="4753051" cy="1114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are a professional hospitality consulting and advisory firm providing </a:t>
            </a:r>
            <a:r>
              <a:rPr lang="en-US" sz="1300" b="1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integrated solutions</a:t>
            </a: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across hotel development, operations, financial advisory, and asset management.</a:t>
            </a:r>
            <a:endParaRPr lang="en-US" sz="1300" dirty="0"/>
          </a:p>
        </p:txBody>
      </p:sp>
      <p:sp>
        <p:nvSpPr>
          <p:cNvPr id="18" name="Shape 9"/>
          <p:cNvSpPr/>
          <p:nvPr/>
        </p:nvSpPr>
        <p:spPr>
          <a:xfrm>
            <a:off x="914400" y="4081882"/>
            <a:ext cx="19202" cy="457200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Text 10"/>
          <p:cNvSpPr txBox="1"/>
          <p:nvPr/>
        </p:nvSpPr>
        <p:spPr>
          <a:xfrm>
            <a:off x="1086307" y="4081882"/>
            <a:ext cx="4581144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FFFFFF">
                    <a:alpha val="9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"Delivering redefined hospitality projects that align commercial viability with cultural responsibility."</a:t>
            </a:r>
            <a:endParaRPr lang="en-US" sz="1200" dirty="0"/>
          </a:p>
        </p:txBody>
      </p:sp>
      <p:sp>
        <p:nvSpPr>
          <p:cNvPr id="20" name="Shape 11"/>
          <p:cNvSpPr/>
          <p:nvPr/>
        </p:nvSpPr>
        <p:spPr>
          <a:xfrm>
            <a:off x="6590995" y="1647749"/>
            <a:ext cx="533095" cy="533095"/>
          </a:xfrm>
          <a:prstGeom prst="ellipse">
            <a:avLst/>
          </a:prstGeom>
          <a:noFill/>
          <a:ln w="25400">
            <a:solidFill>
              <a:srgbClr val="2B3E5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21" name="Image 7" descr="preencoded.png"/>
          <p:cNvPicPr>
            <a:picLocks noChangeAspect="1"/>
          </p:cNvPicPr>
          <p:nvPr/>
        </p:nvPicPr>
        <p:blipFill>
          <a:blip r:embed="rId10"/>
          <a:srcRect t="-16494" b="-16494"/>
          <a:stretch/>
        </p:blipFill>
        <p:spPr>
          <a:xfrm>
            <a:off x="6715354" y="1762049"/>
            <a:ext cx="286207" cy="304495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7276795" y="1742846"/>
            <a:ext cx="215889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56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How We Work</a:t>
            </a:r>
            <a:endParaRPr lang="en-US" sz="2200" dirty="0"/>
          </a:p>
        </p:txBody>
      </p:sp>
      <p:sp>
        <p:nvSpPr>
          <p:cNvPr id="23" name="Text 13"/>
          <p:cNvSpPr txBox="1"/>
          <p:nvPr/>
        </p:nvSpPr>
        <p:spPr>
          <a:xfrm>
            <a:off x="6590995" y="2409444"/>
            <a:ext cx="4753051" cy="1114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approach combines </a:t>
            </a:r>
            <a:r>
              <a:rPr lang="en-US" sz="13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strategic planning</a:t>
            </a:r>
            <a:r>
              <a:rPr lang="en-US" sz="1300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3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operational expertise</a:t>
            </a:r>
            <a:r>
              <a:rPr lang="en-US" sz="1300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and </a:t>
            </a:r>
            <a:r>
              <a:rPr lang="en-US" sz="13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discipline</a:t>
            </a:r>
            <a:r>
              <a:rPr lang="en-US" sz="1300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 deliver sustainable and commercially successful hospitality projects.</a:t>
            </a:r>
            <a:endParaRPr lang="en-US" sz="1300" dirty="0"/>
          </a:p>
        </p:txBody>
      </p:sp>
      <p:sp>
        <p:nvSpPr>
          <p:cNvPr id="24" name="Text 14"/>
          <p:cNvSpPr txBox="1"/>
          <p:nvPr/>
        </p:nvSpPr>
        <p:spPr>
          <a:xfrm>
            <a:off x="6590995" y="3752698"/>
            <a:ext cx="4753051" cy="1114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 a deep understanding of market dynamics, we work closely with investors, developers, and stakeholders to maximize asset value and long-term returns.</a:t>
            </a:r>
            <a:endParaRPr lang="en-US" sz="130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09905" y="5486400"/>
            <a:ext cx="10972800" cy="1257300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838505" y="5676595"/>
            <a:ext cx="1671523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80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Scope of Services</a:t>
            </a:r>
            <a:endParaRPr lang="en-US" sz="900" dirty="0"/>
          </a:p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12"/>
          <a:srcRect l="-2083" r="-2083"/>
          <a:stretch/>
        </p:blipFill>
        <p:spPr>
          <a:xfrm>
            <a:off x="2523744" y="5747918"/>
            <a:ext cx="8868766" cy="9144"/>
          </a:xfrm>
          <a:prstGeom prst="rect">
            <a:avLst/>
          </a:prstGeom>
        </p:spPr>
      </p:pic>
      <p:sp>
        <p:nvSpPr>
          <p:cNvPr id="28" name="Shape 16"/>
          <p:cNvSpPr/>
          <p:nvPr/>
        </p:nvSpPr>
        <p:spPr>
          <a:xfrm>
            <a:off x="1219810" y="5943600"/>
            <a:ext cx="381305" cy="381305"/>
          </a:xfrm>
          <a:prstGeom prst="ellipse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29" name="Image 10" descr="preencoded.png"/>
          <p:cNvPicPr>
            <a:picLocks noChangeAspect="1"/>
          </p:cNvPicPr>
          <p:nvPr/>
        </p:nvPicPr>
        <p:blipFill>
          <a:blip r:embed="rId13"/>
          <a:srcRect t="-21233" b="-21233"/>
          <a:stretch/>
        </p:blipFill>
        <p:spPr>
          <a:xfrm>
            <a:off x="1344168" y="6038698"/>
            <a:ext cx="133502" cy="190195"/>
          </a:xfrm>
          <a:prstGeom prst="rect">
            <a:avLst/>
          </a:prstGeom>
        </p:spPr>
      </p:pic>
      <p:sp>
        <p:nvSpPr>
          <p:cNvPr id="30" name="Text 17"/>
          <p:cNvSpPr txBox="1"/>
          <p:nvPr/>
        </p:nvSpPr>
        <p:spPr>
          <a:xfrm>
            <a:off x="952805" y="6400800"/>
            <a:ext cx="924458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45" dirty="0">
                <a:solidFill>
                  <a:srgbClr val="37415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Hospitality</a:t>
            </a:r>
            <a:endParaRPr lang="en-US" sz="900" dirty="0"/>
          </a:p>
        </p:txBody>
      </p:sp>
      <p:sp>
        <p:nvSpPr>
          <p:cNvPr id="31" name="Shape 18"/>
          <p:cNvSpPr/>
          <p:nvPr/>
        </p:nvSpPr>
        <p:spPr>
          <a:xfrm>
            <a:off x="3226918" y="5943600"/>
            <a:ext cx="381305" cy="381305"/>
          </a:xfrm>
          <a:prstGeom prst="ellipse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32" name="Image 11" descr="preencoded.png"/>
          <p:cNvPicPr>
            <a:picLocks noChangeAspect="1"/>
          </p:cNvPicPr>
          <p:nvPr/>
        </p:nvPicPr>
        <p:blipFill>
          <a:blip r:embed="rId14"/>
          <a:srcRect t="-19149" b="-19149"/>
          <a:stretch/>
        </p:blipFill>
        <p:spPr>
          <a:xfrm>
            <a:off x="3332074" y="6038698"/>
            <a:ext cx="171907" cy="190195"/>
          </a:xfrm>
          <a:prstGeom prst="rect">
            <a:avLst/>
          </a:prstGeom>
        </p:spPr>
      </p:pic>
      <p:sp>
        <p:nvSpPr>
          <p:cNvPr id="33" name="Text 19"/>
          <p:cNvSpPr txBox="1"/>
          <p:nvPr/>
        </p:nvSpPr>
        <p:spPr>
          <a:xfrm>
            <a:off x="2955341" y="6400800"/>
            <a:ext cx="933602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45" dirty="0">
                <a:solidFill>
                  <a:srgbClr val="37415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 Estate</a:t>
            </a:r>
            <a:endParaRPr lang="en-US" sz="900" dirty="0"/>
          </a:p>
        </p:txBody>
      </p:sp>
      <p:sp>
        <p:nvSpPr>
          <p:cNvPr id="34" name="Shape 20"/>
          <p:cNvSpPr/>
          <p:nvPr/>
        </p:nvSpPr>
        <p:spPr>
          <a:xfrm>
            <a:off x="5102352" y="5943600"/>
            <a:ext cx="381305" cy="381305"/>
          </a:xfrm>
          <a:prstGeom prst="ellipse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35" name="Image 12" descr="preencoded.png"/>
          <p:cNvPicPr>
            <a:picLocks noChangeAspect="1"/>
          </p:cNvPicPr>
          <p:nvPr/>
        </p:nvPicPr>
        <p:blipFill>
          <a:blip r:embed="rId15"/>
          <a:srcRect t="-21233" b="-21233"/>
          <a:stretch/>
        </p:blipFill>
        <p:spPr>
          <a:xfrm>
            <a:off x="5226710" y="6038698"/>
            <a:ext cx="133502" cy="190195"/>
          </a:xfrm>
          <a:prstGeom prst="rect">
            <a:avLst/>
          </a:prstGeom>
        </p:spPr>
      </p:pic>
      <p:sp>
        <p:nvSpPr>
          <p:cNvPr id="36" name="Text 21"/>
          <p:cNvSpPr txBox="1"/>
          <p:nvPr/>
        </p:nvSpPr>
        <p:spPr>
          <a:xfrm>
            <a:off x="4966106" y="6400800"/>
            <a:ext cx="657454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45" dirty="0">
                <a:solidFill>
                  <a:srgbClr val="37415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Finance</a:t>
            </a:r>
            <a:endParaRPr lang="en-US" sz="900" dirty="0"/>
          </a:p>
        </p:txBody>
      </p:sp>
      <p:sp>
        <p:nvSpPr>
          <p:cNvPr id="37" name="Shape 22"/>
          <p:cNvSpPr/>
          <p:nvPr/>
        </p:nvSpPr>
        <p:spPr>
          <a:xfrm>
            <a:off x="6971386" y="5943600"/>
            <a:ext cx="381305" cy="381305"/>
          </a:xfrm>
          <a:prstGeom prst="ellipse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38" name="Image 13" descr="preencoded.png"/>
          <p:cNvPicPr>
            <a:picLocks noChangeAspect="1"/>
          </p:cNvPicPr>
          <p:nvPr/>
        </p:nvPicPr>
        <p:blipFill>
          <a:blip r:embed="rId16"/>
          <a:srcRect t="-19149" b="-19149"/>
          <a:stretch/>
        </p:blipFill>
        <p:spPr>
          <a:xfrm>
            <a:off x="7075627" y="6038698"/>
            <a:ext cx="171907" cy="190195"/>
          </a:xfrm>
          <a:prstGeom prst="rect">
            <a:avLst/>
          </a:prstGeom>
        </p:spPr>
      </p:pic>
      <p:sp>
        <p:nvSpPr>
          <p:cNvPr id="39" name="Text 23"/>
          <p:cNvSpPr txBox="1"/>
          <p:nvPr/>
        </p:nvSpPr>
        <p:spPr>
          <a:xfrm>
            <a:off x="6707124" y="6400800"/>
            <a:ext cx="914400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45" dirty="0">
                <a:solidFill>
                  <a:srgbClr val="37415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Consulting</a:t>
            </a:r>
            <a:endParaRPr lang="en-US" sz="900" dirty="0"/>
          </a:p>
        </p:txBody>
      </p:sp>
      <p:sp>
        <p:nvSpPr>
          <p:cNvPr id="40" name="Shape 24"/>
          <p:cNvSpPr/>
          <p:nvPr/>
        </p:nvSpPr>
        <p:spPr>
          <a:xfrm>
            <a:off x="8864194" y="5943600"/>
            <a:ext cx="381305" cy="381305"/>
          </a:xfrm>
          <a:prstGeom prst="ellipse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41" name="Image 14" descr="preencoded.png"/>
          <p:cNvPicPr>
            <a:picLocks noChangeAspect="1"/>
          </p:cNvPicPr>
          <p:nvPr/>
        </p:nvPicPr>
        <p:blipFill>
          <a:blip r:embed="rId17"/>
          <a:srcRect t="-21233" b="-21233"/>
          <a:stretch/>
        </p:blipFill>
        <p:spPr>
          <a:xfrm>
            <a:off x="8988552" y="6038698"/>
            <a:ext cx="133502" cy="190195"/>
          </a:xfrm>
          <a:prstGeom prst="rect">
            <a:avLst/>
          </a:prstGeom>
        </p:spPr>
      </p:pic>
      <p:sp>
        <p:nvSpPr>
          <p:cNvPr id="42" name="Text 25"/>
          <p:cNvSpPr txBox="1"/>
          <p:nvPr/>
        </p:nvSpPr>
        <p:spPr>
          <a:xfrm>
            <a:off x="8702345" y="6400800"/>
            <a:ext cx="715061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45" dirty="0">
                <a:solidFill>
                  <a:srgbClr val="37415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Security</a:t>
            </a:r>
            <a:endParaRPr lang="en-US" sz="900" dirty="0"/>
          </a:p>
        </p:txBody>
      </p:sp>
      <p:sp>
        <p:nvSpPr>
          <p:cNvPr id="43" name="Shape 26"/>
          <p:cNvSpPr/>
          <p:nvPr/>
        </p:nvSpPr>
        <p:spPr>
          <a:xfrm>
            <a:off x="10695737" y="5943600"/>
            <a:ext cx="381305" cy="381305"/>
          </a:xfrm>
          <a:prstGeom prst="ellipse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44" name="Image 15" descr="preencoded.png"/>
          <p:cNvPicPr>
            <a:picLocks noChangeAspect="1"/>
          </p:cNvPicPr>
          <p:nvPr/>
        </p:nvPicPr>
        <p:blipFill>
          <a:blip r:embed="rId18"/>
          <a:srcRect t="-20060" b="-20060"/>
          <a:stretch/>
        </p:blipFill>
        <p:spPr>
          <a:xfrm>
            <a:off x="10810037" y="6038698"/>
            <a:ext cx="152705" cy="190195"/>
          </a:xfrm>
          <a:prstGeom prst="rect">
            <a:avLst/>
          </a:prstGeom>
        </p:spPr>
      </p:pic>
      <p:sp>
        <p:nvSpPr>
          <p:cNvPr id="45" name="Text 27"/>
          <p:cNvSpPr txBox="1"/>
          <p:nvPr/>
        </p:nvSpPr>
        <p:spPr>
          <a:xfrm>
            <a:off x="10494569" y="6400800"/>
            <a:ext cx="790956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45" dirty="0">
                <a:solidFill>
                  <a:srgbClr val="37415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Infra Dev</a:t>
            </a:r>
            <a:endParaRPr lang="en-US" sz="900" dirty="0"/>
          </a:p>
        </p:txBody>
      </p:sp>
      <p:pic>
        <p:nvPicPr>
          <p:cNvPr id="46" name="Image 16" descr="preencoded.png"/>
          <p:cNvPicPr>
            <a:picLocks noChangeAspect="1"/>
          </p:cNvPicPr>
          <p:nvPr/>
        </p:nvPicPr>
        <p:blipFill>
          <a:blip r:embed="rId19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pic>
        <p:nvPicPr>
          <p:cNvPr id="47" name="Image 17" descr="preencoded.png"/>
          <p:cNvPicPr>
            <a:picLocks noChangeAspect="1"/>
          </p:cNvPicPr>
          <p:nvPr/>
        </p:nvPicPr>
        <p:blipFill>
          <a:blip r:embed="rId20"/>
          <a:srcRect l="-197" r="-197"/>
          <a:stretch/>
        </p:blipFill>
        <p:spPr>
          <a:xfrm>
            <a:off x="8128102" y="0"/>
            <a:ext cx="4063594" cy="758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alphaModFix amt="1000"/>
          </a:blip>
          <a:srcRect t="31156" b="31156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-1218895" y="4419295"/>
            <a:ext cx="3657600" cy="3657600"/>
          </a:xfrm>
          <a:prstGeom prst="ellipse">
            <a:avLst/>
          </a:prstGeom>
          <a:noFill/>
          <a:ln w="25400">
            <a:solidFill>
              <a:srgbClr val="2B3E5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2"/>
          <p:cNvSpPr/>
          <p:nvPr/>
        </p:nvSpPr>
        <p:spPr>
          <a:xfrm rot="2700000">
            <a:off x="8991295" y="761695"/>
            <a:ext cx="2438705" cy="2438705"/>
          </a:xfrm>
          <a:prstGeom prst="rect">
            <a:avLst/>
          </a:prstGeom>
          <a:noFill/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3"/>
          <p:cNvSpPr txBox="1"/>
          <p:nvPr/>
        </p:nvSpPr>
        <p:spPr>
          <a:xfrm>
            <a:off x="11746382" y="6553505"/>
            <a:ext cx="219456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B3E50">
                    <a:alpha val="5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609905" y="381305"/>
            <a:ext cx="48728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Services Offered</a:t>
            </a:r>
            <a:endParaRPr lang="en-US" sz="36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rcRect t="-400" b="-400"/>
          <a:stretch/>
        </p:blipFill>
        <p:spPr>
          <a:xfrm>
            <a:off x="609905" y="914400"/>
            <a:ext cx="914400" cy="3840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9887407" y="495605"/>
            <a:ext cx="1772107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150" dirty="0">
                <a:solidFill>
                  <a:srgbClr val="2B3E50">
                    <a:alpha val="8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TRI-ELEMENTS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10621670" y="761695"/>
            <a:ext cx="103875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kern="0" spc="52" dirty="0">
                <a:solidFill>
                  <a:srgbClr val="C9A961">
                    <a:alpha val="8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Consulting</a:t>
            </a:r>
            <a:endParaRPr lang="en-US" sz="10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 l="-2" r="-2"/>
          <a:stretch/>
        </p:blipFill>
        <p:spPr>
          <a:xfrm>
            <a:off x="609905" y="1314907"/>
            <a:ext cx="3504895" cy="2361895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9" y="1324051"/>
            <a:ext cx="3486607" cy="761695"/>
          </a:xfrm>
          <a:prstGeom prst="roundRect">
            <a:avLst>
              <a:gd name="adj" fmla="val 24010"/>
            </a:avLst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Shape 8"/>
          <p:cNvSpPr/>
          <p:nvPr/>
        </p:nvSpPr>
        <p:spPr>
          <a:xfrm>
            <a:off x="771754" y="1514246"/>
            <a:ext cx="381305" cy="381305"/>
          </a:xfrm>
          <a:prstGeom prst="ellipse">
            <a:avLst/>
          </a:prstGeom>
          <a:solidFill>
            <a:srgbClr val="2B3E50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rcRect t="-26042" b="-26042"/>
          <a:stretch/>
        </p:blipFill>
        <p:spPr>
          <a:xfrm>
            <a:off x="852221" y="1571854"/>
            <a:ext cx="219456" cy="267005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04849" y="1490472"/>
            <a:ext cx="2724912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Hospitality Consulting &amp; Strategic Advisory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619049" y="2085746"/>
            <a:ext cx="3486607" cy="1580998"/>
          </a:xfrm>
          <a:prstGeom prst="roundRect">
            <a:avLst>
              <a:gd name="adj" fmla="val 5575"/>
            </a:avLst>
          </a:prstGeom>
          <a:solidFill>
            <a:srgbClr val="FDFB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1"/>
          <p:cNvSpPr txBox="1"/>
          <p:nvPr/>
        </p:nvSpPr>
        <p:spPr>
          <a:xfrm>
            <a:off x="847649" y="2314346"/>
            <a:ext cx="3105302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Expert guidance on concept development, brand positioning, and operational strategy. We align business goals with market realities to maximize potential.</a:t>
            </a:r>
            <a:endParaRPr lang="en-US" sz="10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rcRect l="-2" r="-2"/>
          <a:stretch/>
        </p:blipFill>
        <p:spPr>
          <a:xfrm>
            <a:off x="4343400" y="1314907"/>
            <a:ext cx="3504895" cy="2361895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4352544" y="1324051"/>
            <a:ext cx="3486607" cy="761695"/>
          </a:xfrm>
          <a:prstGeom prst="roundRect">
            <a:avLst>
              <a:gd name="adj" fmla="val 24010"/>
            </a:avLst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Shape 13"/>
          <p:cNvSpPr/>
          <p:nvPr/>
        </p:nvSpPr>
        <p:spPr>
          <a:xfrm>
            <a:off x="4505249" y="1514246"/>
            <a:ext cx="381305" cy="381305"/>
          </a:xfrm>
          <a:prstGeom prst="ellipse">
            <a:avLst/>
          </a:prstGeom>
          <a:solidFill>
            <a:srgbClr val="2B3E50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7"/>
          <a:srcRect t="-27660" b="-27660"/>
          <a:stretch/>
        </p:blipFill>
        <p:spPr>
          <a:xfrm>
            <a:off x="4610405" y="1571854"/>
            <a:ext cx="171907" cy="267005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5038344" y="1490472"/>
            <a:ext cx="2724912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Hotel Management &amp; Operational Excellence</a:t>
            </a:r>
            <a:endParaRPr lang="en-US" sz="1300" dirty="0"/>
          </a:p>
        </p:txBody>
      </p:sp>
      <p:sp>
        <p:nvSpPr>
          <p:cNvPr id="23" name="Shape 15"/>
          <p:cNvSpPr/>
          <p:nvPr/>
        </p:nvSpPr>
        <p:spPr>
          <a:xfrm>
            <a:off x="4352544" y="2085746"/>
            <a:ext cx="3486607" cy="1580998"/>
          </a:xfrm>
          <a:prstGeom prst="roundRect">
            <a:avLst>
              <a:gd name="adj" fmla="val 5575"/>
            </a:avLst>
          </a:prstGeom>
          <a:solidFill>
            <a:srgbClr val="FDFB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4" name="Text 16"/>
          <p:cNvSpPr txBox="1"/>
          <p:nvPr/>
        </p:nvSpPr>
        <p:spPr>
          <a:xfrm>
            <a:off x="4581144" y="2314346"/>
            <a:ext cx="3105302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Comprehensive management solutions focusing on guest experience, cost efficiency, and revenue generation to ensure operational superiority.</a:t>
            </a:r>
            <a:endParaRPr lang="en-US" sz="10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5"/>
          <a:srcRect l="-2" r="-2"/>
          <a:stretch/>
        </p:blipFill>
        <p:spPr>
          <a:xfrm>
            <a:off x="8076895" y="1314907"/>
            <a:ext cx="3504895" cy="2361895"/>
          </a:xfrm>
          <a:prstGeom prst="rect">
            <a:avLst/>
          </a:prstGeom>
        </p:spPr>
      </p:pic>
      <p:sp>
        <p:nvSpPr>
          <p:cNvPr id="26" name="Shape 17"/>
          <p:cNvSpPr/>
          <p:nvPr/>
        </p:nvSpPr>
        <p:spPr>
          <a:xfrm>
            <a:off x="8086954" y="1324051"/>
            <a:ext cx="3486607" cy="761695"/>
          </a:xfrm>
          <a:prstGeom prst="roundRect">
            <a:avLst>
              <a:gd name="adj" fmla="val 24010"/>
            </a:avLst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7" name="Shape 18"/>
          <p:cNvSpPr/>
          <p:nvPr/>
        </p:nvSpPr>
        <p:spPr>
          <a:xfrm>
            <a:off x="8238744" y="1514246"/>
            <a:ext cx="381305" cy="381305"/>
          </a:xfrm>
          <a:prstGeom prst="ellipse">
            <a:avLst/>
          </a:prstGeom>
          <a:solidFill>
            <a:srgbClr val="2B3E50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8"/>
          <a:srcRect t="-26042" b="-26042"/>
          <a:stretch/>
        </p:blipFill>
        <p:spPr>
          <a:xfrm>
            <a:off x="8320126" y="1571854"/>
            <a:ext cx="219456" cy="267005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8772754" y="1597457"/>
            <a:ext cx="266456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Hotel &amp; Resort Development</a:t>
            </a:r>
            <a:endParaRPr lang="en-US" sz="1300" dirty="0"/>
          </a:p>
        </p:txBody>
      </p:sp>
      <p:sp>
        <p:nvSpPr>
          <p:cNvPr id="30" name="Shape 20"/>
          <p:cNvSpPr/>
          <p:nvPr/>
        </p:nvSpPr>
        <p:spPr>
          <a:xfrm>
            <a:off x="8086954" y="2085746"/>
            <a:ext cx="3486607" cy="1580998"/>
          </a:xfrm>
          <a:prstGeom prst="roundRect">
            <a:avLst>
              <a:gd name="adj" fmla="val 5575"/>
            </a:avLst>
          </a:prstGeom>
          <a:solidFill>
            <a:srgbClr val="FDFB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1" name="Text 21"/>
          <p:cNvSpPr txBox="1"/>
          <p:nvPr/>
        </p:nvSpPr>
        <p:spPr>
          <a:xfrm>
            <a:off x="8315554" y="2314346"/>
            <a:ext cx="3105302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End-to-end development support from site selection and planning to construction management, ensuring projects are delivered on time and within budget.</a:t>
            </a:r>
            <a:endParaRPr lang="en-US" sz="1000" dirty="0"/>
          </a:p>
        </p:txBody>
      </p:sp>
      <p:pic>
        <p:nvPicPr>
          <p:cNvPr id="32" name="Image 8" descr="preencoded.png"/>
          <p:cNvPicPr>
            <a:picLocks noChangeAspect="1"/>
          </p:cNvPicPr>
          <p:nvPr/>
        </p:nvPicPr>
        <p:blipFill>
          <a:blip r:embed="rId5"/>
          <a:srcRect l="-2" r="-2"/>
          <a:stretch/>
        </p:blipFill>
        <p:spPr>
          <a:xfrm>
            <a:off x="609905" y="3905402"/>
            <a:ext cx="3504895" cy="2361895"/>
          </a:xfrm>
          <a:prstGeom prst="rect">
            <a:avLst/>
          </a:prstGeom>
        </p:spPr>
      </p:pic>
      <p:sp>
        <p:nvSpPr>
          <p:cNvPr id="33" name="Shape 22"/>
          <p:cNvSpPr/>
          <p:nvPr/>
        </p:nvSpPr>
        <p:spPr>
          <a:xfrm>
            <a:off x="619049" y="3914546"/>
            <a:ext cx="3486607" cy="761695"/>
          </a:xfrm>
          <a:prstGeom prst="roundRect">
            <a:avLst>
              <a:gd name="adj" fmla="val 24010"/>
            </a:avLst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4" name="Shape 23"/>
          <p:cNvSpPr/>
          <p:nvPr/>
        </p:nvSpPr>
        <p:spPr>
          <a:xfrm>
            <a:off x="771754" y="4105656"/>
            <a:ext cx="381305" cy="381305"/>
          </a:xfrm>
          <a:prstGeom prst="ellipse">
            <a:avLst/>
          </a:prstGeom>
          <a:solidFill>
            <a:srgbClr val="2B3E50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35" name="Image 9" descr="preencoded.png"/>
          <p:cNvPicPr>
            <a:picLocks noChangeAspect="1"/>
          </p:cNvPicPr>
          <p:nvPr/>
        </p:nvPicPr>
        <p:blipFill>
          <a:blip r:embed="rId9"/>
          <a:srcRect t="-27660" b="-27660"/>
          <a:stretch/>
        </p:blipFill>
        <p:spPr>
          <a:xfrm>
            <a:off x="875995" y="4162349"/>
            <a:ext cx="171907" cy="267005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1304849" y="4081882"/>
            <a:ext cx="2724912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Financial Advisory &amp; Investment Structuring</a:t>
            </a:r>
            <a:endParaRPr lang="en-US" sz="1300" dirty="0"/>
          </a:p>
        </p:txBody>
      </p:sp>
      <p:sp>
        <p:nvSpPr>
          <p:cNvPr id="37" name="Shape 25"/>
          <p:cNvSpPr/>
          <p:nvPr/>
        </p:nvSpPr>
        <p:spPr>
          <a:xfrm>
            <a:off x="619049" y="4677156"/>
            <a:ext cx="3486607" cy="1580998"/>
          </a:xfrm>
          <a:prstGeom prst="roundRect">
            <a:avLst>
              <a:gd name="adj" fmla="val 5575"/>
            </a:avLst>
          </a:prstGeom>
          <a:solidFill>
            <a:srgbClr val="FDFB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8" name="Text 26"/>
          <p:cNvSpPr txBox="1"/>
          <p:nvPr/>
        </p:nvSpPr>
        <p:spPr>
          <a:xfrm>
            <a:off x="847649" y="4905756"/>
            <a:ext cx="3105302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Strategic financial planning, capital raising, and investment structuring to ensure long-term project viability and optimal return on investment.</a:t>
            </a:r>
            <a:endParaRPr lang="en-US" sz="1000" dirty="0"/>
          </a:p>
        </p:txBody>
      </p:sp>
      <p:pic>
        <p:nvPicPr>
          <p:cNvPr id="39" name="Image 10" descr="preencoded.png"/>
          <p:cNvPicPr>
            <a:picLocks noChangeAspect="1"/>
          </p:cNvPicPr>
          <p:nvPr/>
        </p:nvPicPr>
        <p:blipFill>
          <a:blip r:embed="rId5"/>
          <a:srcRect l="-2" r="-2"/>
          <a:stretch/>
        </p:blipFill>
        <p:spPr>
          <a:xfrm>
            <a:off x="4343400" y="3905402"/>
            <a:ext cx="3504895" cy="2361895"/>
          </a:xfrm>
          <a:prstGeom prst="rect">
            <a:avLst/>
          </a:prstGeom>
        </p:spPr>
      </p:pic>
      <p:sp>
        <p:nvSpPr>
          <p:cNvPr id="40" name="Shape 27"/>
          <p:cNvSpPr/>
          <p:nvPr/>
        </p:nvSpPr>
        <p:spPr>
          <a:xfrm>
            <a:off x="4352544" y="3914546"/>
            <a:ext cx="3486607" cy="761695"/>
          </a:xfrm>
          <a:prstGeom prst="roundRect">
            <a:avLst>
              <a:gd name="adj" fmla="val 24010"/>
            </a:avLst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1" name="Shape 28"/>
          <p:cNvSpPr/>
          <p:nvPr/>
        </p:nvSpPr>
        <p:spPr>
          <a:xfrm>
            <a:off x="4505249" y="4105656"/>
            <a:ext cx="381305" cy="381305"/>
          </a:xfrm>
          <a:prstGeom prst="ellipse">
            <a:avLst/>
          </a:prstGeom>
          <a:solidFill>
            <a:srgbClr val="2B3E50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42" name="Image 11" descr="preencoded.png"/>
          <p:cNvPicPr>
            <a:picLocks noChangeAspect="1"/>
          </p:cNvPicPr>
          <p:nvPr/>
        </p:nvPicPr>
        <p:blipFill>
          <a:blip r:embed="rId10"/>
          <a:srcRect t="-28966" b="-28966"/>
          <a:stretch/>
        </p:blipFill>
        <p:spPr>
          <a:xfrm>
            <a:off x="4600346" y="4162349"/>
            <a:ext cx="190195" cy="267005"/>
          </a:xfrm>
          <a:prstGeom prst="rect">
            <a:avLst/>
          </a:prstGeom>
        </p:spPr>
      </p:pic>
      <p:sp>
        <p:nvSpPr>
          <p:cNvPr id="43" name="Text 29"/>
          <p:cNvSpPr txBox="1"/>
          <p:nvPr/>
        </p:nvSpPr>
        <p:spPr>
          <a:xfrm>
            <a:off x="5038344" y="4188866"/>
            <a:ext cx="2551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Asset Management Services</a:t>
            </a:r>
            <a:endParaRPr lang="en-US" sz="1300" dirty="0"/>
          </a:p>
        </p:txBody>
      </p:sp>
      <p:sp>
        <p:nvSpPr>
          <p:cNvPr id="44" name="Shape 30"/>
          <p:cNvSpPr/>
          <p:nvPr/>
        </p:nvSpPr>
        <p:spPr>
          <a:xfrm>
            <a:off x="4352544" y="4677156"/>
            <a:ext cx="3486607" cy="1580998"/>
          </a:xfrm>
          <a:prstGeom prst="roundRect">
            <a:avLst>
              <a:gd name="adj" fmla="val 5575"/>
            </a:avLst>
          </a:prstGeom>
          <a:solidFill>
            <a:srgbClr val="FDFB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5" name="Text 31"/>
          <p:cNvSpPr txBox="1"/>
          <p:nvPr/>
        </p:nvSpPr>
        <p:spPr>
          <a:xfrm>
            <a:off x="4581144" y="4905756"/>
            <a:ext cx="3105302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Protecting and enhancing asset value through rigorous performance monitoring, CAPEX planning, and proactive owner representation.</a:t>
            </a:r>
            <a:endParaRPr lang="en-US" sz="1000" dirty="0"/>
          </a:p>
        </p:txBody>
      </p:sp>
      <p:pic>
        <p:nvPicPr>
          <p:cNvPr id="46" name="Image 12" descr="preencoded.png"/>
          <p:cNvPicPr>
            <a:picLocks noChangeAspect="1"/>
          </p:cNvPicPr>
          <p:nvPr/>
        </p:nvPicPr>
        <p:blipFill>
          <a:blip r:embed="rId5"/>
          <a:srcRect l="-2" r="-2"/>
          <a:stretch/>
        </p:blipFill>
        <p:spPr>
          <a:xfrm>
            <a:off x="8076895" y="3905402"/>
            <a:ext cx="3504895" cy="2361895"/>
          </a:xfrm>
          <a:prstGeom prst="rect">
            <a:avLst/>
          </a:prstGeom>
        </p:spPr>
      </p:pic>
      <p:sp>
        <p:nvSpPr>
          <p:cNvPr id="47" name="Shape 32"/>
          <p:cNvSpPr/>
          <p:nvPr/>
        </p:nvSpPr>
        <p:spPr>
          <a:xfrm>
            <a:off x="8086954" y="3914546"/>
            <a:ext cx="3486607" cy="761695"/>
          </a:xfrm>
          <a:prstGeom prst="roundRect">
            <a:avLst>
              <a:gd name="adj" fmla="val 24010"/>
            </a:avLst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8" name="Shape 33"/>
          <p:cNvSpPr/>
          <p:nvPr/>
        </p:nvSpPr>
        <p:spPr>
          <a:xfrm>
            <a:off x="8238744" y="4105656"/>
            <a:ext cx="381305" cy="381305"/>
          </a:xfrm>
          <a:prstGeom prst="ellipse">
            <a:avLst/>
          </a:prstGeom>
          <a:solidFill>
            <a:srgbClr val="2B3E50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49" name="Image 13" descr="preencoded.png"/>
          <p:cNvPicPr>
            <a:picLocks noChangeAspect="1"/>
          </p:cNvPicPr>
          <p:nvPr/>
        </p:nvPicPr>
        <p:blipFill>
          <a:blip r:embed="rId11"/>
          <a:srcRect t="-27660" b="-27660"/>
          <a:stretch/>
        </p:blipFill>
        <p:spPr>
          <a:xfrm>
            <a:off x="8343900" y="4162349"/>
            <a:ext cx="171907" cy="267005"/>
          </a:xfrm>
          <a:prstGeom prst="rect">
            <a:avLst/>
          </a:prstGeom>
        </p:spPr>
      </p:pic>
      <p:sp>
        <p:nvSpPr>
          <p:cNvPr id="50" name="Text 34"/>
          <p:cNvSpPr txBox="1"/>
          <p:nvPr/>
        </p:nvSpPr>
        <p:spPr>
          <a:xfrm>
            <a:off x="8772754" y="4081882"/>
            <a:ext cx="2724912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Feasibility Studies &amp; Market Analysis</a:t>
            </a:r>
            <a:endParaRPr lang="en-US" sz="1300" dirty="0"/>
          </a:p>
        </p:txBody>
      </p:sp>
      <p:sp>
        <p:nvSpPr>
          <p:cNvPr id="51" name="Shape 35"/>
          <p:cNvSpPr/>
          <p:nvPr/>
        </p:nvSpPr>
        <p:spPr>
          <a:xfrm>
            <a:off x="8086954" y="4677156"/>
            <a:ext cx="3486607" cy="1580998"/>
          </a:xfrm>
          <a:prstGeom prst="roundRect">
            <a:avLst>
              <a:gd name="adj" fmla="val 5575"/>
            </a:avLst>
          </a:prstGeom>
          <a:solidFill>
            <a:srgbClr val="FDFB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2" name="Text 36"/>
          <p:cNvSpPr txBox="1"/>
          <p:nvPr/>
        </p:nvSpPr>
        <p:spPr>
          <a:xfrm>
            <a:off x="8315554" y="4905756"/>
            <a:ext cx="3105302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In-depth market research and financial modeling to assess project viability, identify risks, and uncover hidden opportunities before investment.</a:t>
            </a:r>
            <a:endParaRPr lang="en-US" sz="1000" dirty="0"/>
          </a:p>
        </p:txBody>
      </p:sp>
      <p:pic>
        <p:nvPicPr>
          <p:cNvPr id="53" name="Image 14" descr="preencoded.png"/>
          <p:cNvPicPr>
            <a:picLocks noChangeAspect="1"/>
          </p:cNvPicPr>
          <p:nvPr/>
        </p:nvPicPr>
        <p:blipFill>
          <a:blip r:embed="rId12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pic>
        <p:nvPicPr>
          <p:cNvPr id="54" name="Image 15" descr="preencoded.png"/>
          <p:cNvPicPr>
            <a:picLocks noChangeAspect="1"/>
          </p:cNvPicPr>
          <p:nvPr/>
        </p:nvPicPr>
        <p:blipFill>
          <a:blip r:embed="rId13"/>
          <a:srcRect l="-197" r="-197"/>
          <a:stretch/>
        </p:blipFill>
        <p:spPr>
          <a:xfrm>
            <a:off x="8128102" y="0"/>
            <a:ext cx="4063594" cy="758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4267505" y="0"/>
            <a:ext cx="7925105" cy="6858000"/>
          </a:xfrm>
          <a:prstGeom prst="rect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4724705" y="1257300"/>
            <a:ext cx="7010705" cy="9144"/>
          </a:xfrm>
          <a:prstGeom prst="rect">
            <a:avLst/>
          </a:prstGeom>
          <a:solidFill>
            <a:srgbClr val="2B3E50">
              <a:alpha val="10000"/>
            </a:srgbClr>
          </a:solidFill>
          <a:ln w="12700">
            <a:solidFill>
              <a:srgbClr val="2B3E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3"/>
          <p:cNvSpPr txBox="1"/>
          <p:nvPr/>
        </p:nvSpPr>
        <p:spPr>
          <a:xfrm>
            <a:off x="4724705" y="457200"/>
            <a:ext cx="326349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Our Commitment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724705" y="914400"/>
            <a:ext cx="292242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kern="0" spc="52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Core Pillars of Execution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548518" y="761695"/>
            <a:ext cx="126735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05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TRI-ELEMENTS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35310" y="952805"/>
            <a:ext cx="876910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22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CONSULTING</a:t>
            </a:r>
            <a:endParaRPr lang="en-US" sz="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24705" y="1647749"/>
            <a:ext cx="457200" cy="457200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rcRect t="-27660" b="-27660"/>
          <a:stretch/>
        </p:blipFill>
        <p:spPr>
          <a:xfrm>
            <a:off x="4867351" y="1742846"/>
            <a:ext cx="171907" cy="26700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33695" y="1647749"/>
            <a:ext cx="28529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6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Heritage Restoration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5333695" y="1876349"/>
            <a:ext cx="282001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Restoration and adaptive reuse of heritage properties to preserve cultural legacy.</a:t>
            </a:r>
            <a:endParaRPr lang="en-US" sz="10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82305" y="1647749"/>
            <a:ext cx="457200" cy="457200"/>
          </a:xfrm>
          <a:prstGeom prst="rect">
            <a:avLst/>
          </a:prstGeom>
        </p:spPr>
      </p:pic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rcRect t="-26042" b="-26042"/>
          <a:stretch/>
        </p:blipFill>
        <p:spPr>
          <a:xfrm>
            <a:off x="8501177" y="1742846"/>
            <a:ext cx="219456" cy="267005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991295" y="1647749"/>
            <a:ext cx="28529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6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Tier 1 Luxury</a:t>
            </a:r>
            <a:endParaRPr lang="en-US" sz="1000" dirty="0"/>
          </a:p>
        </p:txBody>
      </p:sp>
      <p:sp>
        <p:nvSpPr>
          <p:cNvPr id="16" name="Text 10"/>
          <p:cNvSpPr txBox="1"/>
          <p:nvPr/>
        </p:nvSpPr>
        <p:spPr>
          <a:xfrm>
            <a:off x="8991295" y="1876349"/>
            <a:ext cx="282001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Transforming Tier 1 cities with luxury projects and asset acquisition transaction support.</a:t>
            </a:r>
            <a:endParaRPr lang="en-US" sz="10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24705" y="3369564"/>
            <a:ext cx="457200" cy="457200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6"/>
          <a:srcRect t="-28966" b="-28966"/>
          <a:stretch/>
        </p:blipFill>
        <p:spPr>
          <a:xfrm>
            <a:off x="4858207" y="3464662"/>
            <a:ext cx="190195" cy="267005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5333695" y="3369564"/>
            <a:ext cx="28529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6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Destination Development</a:t>
            </a:r>
            <a:endParaRPr lang="en-US" sz="1000" dirty="0"/>
          </a:p>
        </p:txBody>
      </p:sp>
      <p:sp>
        <p:nvSpPr>
          <p:cNvPr id="20" name="Text 12"/>
          <p:cNvSpPr txBox="1"/>
          <p:nvPr/>
        </p:nvSpPr>
        <p:spPr>
          <a:xfrm>
            <a:off x="5333695" y="3598164"/>
            <a:ext cx="2820010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Transforming Tier 2 and Tier 3 locations into destination-led hospitality assets.</a:t>
            </a:r>
            <a:endParaRPr lang="en-US" sz="100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82305" y="3369564"/>
            <a:ext cx="457200" cy="457200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7"/>
          <a:srcRect t="-27660" b="-27660"/>
          <a:stretch/>
        </p:blipFill>
        <p:spPr>
          <a:xfrm>
            <a:off x="8524951" y="3464662"/>
            <a:ext cx="171907" cy="267005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991295" y="3369564"/>
            <a:ext cx="28529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6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Sustainability</a:t>
            </a:r>
            <a:endParaRPr lang="en-US" sz="1000" dirty="0"/>
          </a:p>
        </p:txBody>
      </p:sp>
      <p:sp>
        <p:nvSpPr>
          <p:cNvPr id="24" name="Text 14"/>
          <p:cNvSpPr txBox="1"/>
          <p:nvPr/>
        </p:nvSpPr>
        <p:spPr>
          <a:xfrm>
            <a:off x="8991295" y="3598164"/>
            <a:ext cx="2820010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Integrating sustainable architecture and responsible development practices.</a:t>
            </a:r>
            <a:endParaRPr lang="en-US" sz="100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24705" y="4907585"/>
            <a:ext cx="457200" cy="457200"/>
          </a:xfrm>
          <a:prstGeom prst="rect">
            <a:avLst/>
          </a:prstGeom>
        </p:spPr>
      </p:pic>
      <p:pic>
        <p:nvPicPr>
          <p:cNvPr id="26" name="Image 9" descr="preencoded.png"/>
          <p:cNvPicPr>
            <a:picLocks noChangeAspect="1"/>
          </p:cNvPicPr>
          <p:nvPr/>
        </p:nvPicPr>
        <p:blipFill>
          <a:blip r:embed="rId8"/>
          <a:srcRect t="-26042" b="-26042"/>
          <a:stretch/>
        </p:blipFill>
        <p:spPr>
          <a:xfrm>
            <a:off x="4843577" y="5002682"/>
            <a:ext cx="219456" cy="267005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5333695" y="4907585"/>
            <a:ext cx="28529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6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Inclusive Growth</a:t>
            </a:r>
            <a:endParaRPr lang="en-US" sz="1000" dirty="0"/>
          </a:p>
        </p:txBody>
      </p:sp>
      <p:sp>
        <p:nvSpPr>
          <p:cNvPr id="28" name="Text 16"/>
          <p:cNvSpPr txBox="1"/>
          <p:nvPr/>
        </p:nvSpPr>
        <p:spPr>
          <a:xfrm>
            <a:off x="5333695" y="5136185"/>
            <a:ext cx="2820010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Supporting local communities through inclusive growth and employment.</a:t>
            </a:r>
            <a:endParaRPr lang="en-US" sz="1000" dirty="0"/>
          </a:p>
        </p:txBody>
      </p:sp>
      <p:pic>
        <p:nvPicPr>
          <p:cNvPr id="29" name="Image 1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82305" y="4907585"/>
            <a:ext cx="457200" cy="457200"/>
          </a:xfrm>
          <a:prstGeom prst="rect">
            <a:avLst/>
          </a:prstGeom>
        </p:spPr>
      </p:pic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9"/>
          <a:srcRect t="-26042" b="-26042"/>
          <a:stretch/>
        </p:blipFill>
        <p:spPr>
          <a:xfrm>
            <a:off x="8501177" y="5002682"/>
            <a:ext cx="219456" cy="267005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8991295" y="4907585"/>
            <a:ext cx="28529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6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Integrity &amp; Trust</a:t>
            </a:r>
            <a:endParaRPr lang="en-US" sz="1000" dirty="0"/>
          </a:p>
        </p:txBody>
      </p:sp>
      <p:sp>
        <p:nvSpPr>
          <p:cNvPr id="32" name="Text 18"/>
          <p:cNvSpPr txBox="1"/>
          <p:nvPr/>
        </p:nvSpPr>
        <p:spPr>
          <a:xfrm>
            <a:off x="8991295" y="5136185"/>
            <a:ext cx="282001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Ensuring reliability, transparency, trust, and integrity in the execution of every project.</a:t>
            </a:r>
            <a:endParaRPr lang="en-US" sz="1000" dirty="0"/>
          </a:p>
        </p:txBody>
      </p:sp>
      <p:sp>
        <p:nvSpPr>
          <p:cNvPr id="33" name="Text 19"/>
          <p:cNvSpPr txBox="1"/>
          <p:nvPr/>
        </p:nvSpPr>
        <p:spPr>
          <a:xfrm>
            <a:off x="11734495" y="6553505"/>
            <a:ext cx="238658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B3E50">
                    <a:alpha val="5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900" dirty="0"/>
          </a:p>
        </p:txBody>
      </p:sp>
      <p:sp>
        <p:nvSpPr>
          <p:cNvPr id="34" name="Shape 20"/>
          <p:cNvSpPr/>
          <p:nvPr/>
        </p:nvSpPr>
        <p:spPr>
          <a:xfrm>
            <a:off x="0" y="0"/>
            <a:ext cx="4267505" cy="6858000"/>
          </a:xfrm>
          <a:prstGeom prst="rect">
            <a:avLst/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5" name="Shape 21"/>
          <p:cNvSpPr/>
          <p:nvPr/>
        </p:nvSpPr>
        <p:spPr>
          <a:xfrm>
            <a:off x="-761695" y="-761695"/>
            <a:ext cx="3047695" cy="3047695"/>
          </a:xfrm>
          <a:prstGeom prst="ellipse">
            <a:avLst/>
          </a:prstGeom>
          <a:noFill/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36" name="Image 12" descr="preencoded.png"/>
          <p:cNvPicPr>
            <a:picLocks noChangeAspect="1"/>
          </p:cNvPicPr>
          <p:nvPr/>
        </p:nvPicPr>
        <p:blipFill>
          <a:blip r:embed="rId10">
            <a:alphaModFix amt="2000"/>
          </a:blip>
          <a:srcRect l="3562" r="3562"/>
          <a:stretch/>
        </p:blipFill>
        <p:spPr>
          <a:xfrm>
            <a:off x="0" y="0"/>
            <a:ext cx="4267505" cy="6858000"/>
          </a:xfrm>
          <a:prstGeom prst="rect">
            <a:avLst/>
          </a:prstGeom>
        </p:spPr>
      </p:pic>
      <p:pic>
        <p:nvPicPr>
          <p:cNvPr id="37" name="Image 13" descr="preencoded.png"/>
          <p:cNvPicPr>
            <a:picLocks noChangeAspect="1"/>
          </p:cNvPicPr>
          <p:nvPr/>
        </p:nvPicPr>
        <p:blipFill>
          <a:blip r:embed="rId11"/>
          <a:srcRect t="-375" b="-375"/>
          <a:stretch/>
        </p:blipFill>
        <p:spPr>
          <a:xfrm>
            <a:off x="457200" y="1723644"/>
            <a:ext cx="609905" cy="38405"/>
          </a:xfrm>
          <a:prstGeom prst="rect">
            <a:avLst/>
          </a:prstGeom>
        </p:spPr>
      </p:pic>
      <p:sp>
        <p:nvSpPr>
          <p:cNvPr id="38" name="Text 22"/>
          <p:cNvSpPr txBox="1"/>
          <p:nvPr/>
        </p:nvSpPr>
        <p:spPr>
          <a:xfrm>
            <a:off x="457200" y="1990649"/>
            <a:ext cx="3482035" cy="762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68" dirty="0">
                <a:solidFill>
                  <a:srgbClr val="C9A961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Our</a:t>
            </a:r>
            <a:endParaRPr lang="en-US" sz="2700" dirty="0"/>
          </a:p>
          <a:p>
            <a:pPr marL="0" indent="0" algn="l">
              <a:buNone/>
            </a:pPr>
            <a:r>
              <a:rPr lang="en-US" sz="2700" b="1" kern="0" spc="68" dirty="0">
                <a:solidFill>
                  <a:srgbClr val="C9A961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Objective</a:t>
            </a:r>
            <a:endParaRPr lang="en-US" sz="2700" dirty="0"/>
          </a:p>
        </p:txBody>
      </p:sp>
      <p:pic>
        <p:nvPicPr>
          <p:cNvPr id="39" name="Image 14" descr="preencoded.png"/>
          <p:cNvPicPr>
            <a:picLocks noChangeAspect="1"/>
          </p:cNvPicPr>
          <p:nvPr/>
        </p:nvPicPr>
        <p:blipFill>
          <a:blip r:embed="rId12">
            <a:alphaModFix amt="20000"/>
          </a:blip>
          <a:srcRect l="-469" r="-469"/>
          <a:stretch/>
        </p:blipFill>
        <p:spPr>
          <a:xfrm>
            <a:off x="304495" y="2829154"/>
            <a:ext cx="504749" cy="571500"/>
          </a:xfrm>
          <a:prstGeom prst="rect">
            <a:avLst/>
          </a:prstGeom>
        </p:spPr>
      </p:pic>
      <p:sp>
        <p:nvSpPr>
          <p:cNvPr id="40" name="Shape 23"/>
          <p:cNvSpPr/>
          <p:nvPr/>
        </p:nvSpPr>
        <p:spPr>
          <a:xfrm>
            <a:off x="457200" y="4753051"/>
            <a:ext cx="381305" cy="381305"/>
          </a:xfrm>
          <a:prstGeom prst="ellipse">
            <a:avLst/>
          </a:prstGeom>
          <a:noFill/>
          <a:ln w="12700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41" name="Image 15" descr="preencoded.png"/>
          <p:cNvPicPr>
            <a:picLocks noChangeAspect="1"/>
          </p:cNvPicPr>
          <p:nvPr/>
        </p:nvPicPr>
        <p:blipFill>
          <a:blip r:embed="rId13">
            <a:alphaModFix amt="80000"/>
          </a:blip>
          <a:srcRect/>
          <a:stretch/>
        </p:blipFill>
        <p:spPr>
          <a:xfrm>
            <a:off x="571500" y="4867351"/>
            <a:ext cx="152705" cy="152705"/>
          </a:xfrm>
          <a:prstGeom prst="rect">
            <a:avLst/>
          </a:prstGeom>
        </p:spPr>
      </p:pic>
      <p:sp>
        <p:nvSpPr>
          <p:cNvPr id="42" name="Text 24"/>
          <p:cNvSpPr txBox="1"/>
          <p:nvPr/>
        </p:nvSpPr>
        <p:spPr>
          <a:xfrm>
            <a:off x="952805" y="4867351"/>
            <a:ext cx="1318565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90" dirty="0">
                <a:solidFill>
                  <a:srgbClr val="FFFFFF">
                    <a:alpha val="8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Vision &amp; Mission</a:t>
            </a:r>
            <a:endParaRPr lang="en-US" sz="900" dirty="0"/>
          </a:p>
        </p:txBody>
      </p:sp>
      <p:sp>
        <p:nvSpPr>
          <p:cNvPr id="43" name="Text 25"/>
          <p:cNvSpPr txBox="1"/>
          <p:nvPr/>
        </p:nvSpPr>
        <p:spPr>
          <a:xfrm>
            <a:off x="457200" y="3057754"/>
            <a:ext cx="3429000" cy="12390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FFFFFF">
                    <a:alpha val="95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 develop and deliver </a:t>
            </a:r>
            <a:r>
              <a:rPr lang="en-US" sz="1500" i="1" dirty="0">
                <a:solidFill>
                  <a:srgbClr val="C9A961">
                    <a:alpha val="95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redefined hospitality projects</a:t>
            </a:r>
            <a:r>
              <a:rPr lang="en-US" sz="1500" i="1" dirty="0">
                <a:solidFill>
                  <a:srgbClr val="FFFFFF">
                    <a:alpha val="95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that align commercial viability with cultural and environmental responsibility. </a:t>
            </a:r>
            <a:endParaRPr lang="en-US" sz="1500" dirty="0"/>
          </a:p>
        </p:txBody>
      </p:sp>
      <p:pic>
        <p:nvPicPr>
          <p:cNvPr id="44" name="Image 16" descr="preencoded.png"/>
          <p:cNvPicPr>
            <a:picLocks noChangeAspect="1"/>
          </p:cNvPicPr>
          <p:nvPr/>
        </p:nvPicPr>
        <p:blipFill>
          <a:blip r:embed="rId14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pic>
        <p:nvPicPr>
          <p:cNvPr id="45" name="Image 17" descr="preencoded.png"/>
          <p:cNvPicPr>
            <a:picLocks noChangeAspect="1"/>
          </p:cNvPicPr>
          <p:nvPr/>
        </p:nvPicPr>
        <p:blipFill>
          <a:blip r:embed="rId15"/>
          <a:srcRect l="-197" r="-197"/>
          <a:stretch/>
        </p:blipFill>
        <p:spPr>
          <a:xfrm>
            <a:off x="8128102" y="0"/>
            <a:ext cx="4063594" cy="758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alphaModFix amt="1000"/>
          </a:blip>
          <a:srcRect t="31156" b="31156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-1524305" y="4724705"/>
            <a:ext cx="3657600" cy="3657600"/>
          </a:xfrm>
          <a:prstGeom prst="ellipse">
            <a:avLst/>
          </a:prstGeom>
          <a:noFill/>
          <a:ln w="12700">
            <a:solidFill>
              <a:srgbClr val="2B3E5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Shape 3"/>
          <p:cNvSpPr/>
          <p:nvPr/>
        </p:nvSpPr>
        <p:spPr>
          <a:xfrm rot="2700000">
            <a:off x="8991295" y="761695"/>
            <a:ext cx="2438705" cy="2438705"/>
          </a:xfrm>
          <a:prstGeom prst="rect">
            <a:avLst/>
          </a:prstGeom>
          <a:noFill/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Text 4"/>
          <p:cNvSpPr txBox="1"/>
          <p:nvPr/>
        </p:nvSpPr>
        <p:spPr>
          <a:xfrm>
            <a:off x="11745468" y="6553505"/>
            <a:ext cx="219456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B3E50">
                    <a:alpha val="5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304495"/>
            <a:ext cx="348295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Leadership Team</a:t>
            </a:r>
            <a:endParaRPr lang="en-US" sz="2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rcRect t="-375" b="-375"/>
          <a:stretch/>
        </p:blipFill>
        <p:spPr>
          <a:xfrm>
            <a:off x="457200" y="838505"/>
            <a:ext cx="609905" cy="3840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81405" y="761695"/>
            <a:ext cx="262524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kern="0" spc="105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Four Pillars of Excellence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0209276" y="495605"/>
            <a:ext cx="1610258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35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TRI-ELEMENTS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10763402" y="761695"/>
            <a:ext cx="104790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52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Consulting</a:t>
            </a:r>
            <a:endParaRPr lang="en-US" sz="10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rcRect l="-299" r="-299"/>
          <a:stretch/>
        </p:blipFill>
        <p:spPr>
          <a:xfrm>
            <a:off x="1785823" y="6295644"/>
            <a:ext cx="19202" cy="152705"/>
          </a:xfrm>
          <a:prstGeom prst="rect">
            <a:avLst/>
          </a:prstGeom>
        </p:spPr>
      </p:pic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rcRect l="-299" r="-299"/>
          <a:stretch/>
        </p:blipFill>
        <p:spPr>
          <a:xfrm>
            <a:off x="4653382" y="6295644"/>
            <a:ext cx="19202" cy="152705"/>
          </a:xfrm>
          <a:prstGeom prst="rect">
            <a:avLst/>
          </a:prstGeom>
        </p:spPr>
      </p:pic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/>
          <a:srcRect l="-299" r="-299"/>
          <a:stretch/>
        </p:blipFill>
        <p:spPr>
          <a:xfrm>
            <a:off x="7520026" y="6295644"/>
            <a:ext cx="19202" cy="152705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5"/>
          <a:srcRect l="-299" r="-299"/>
          <a:stretch/>
        </p:blipFill>
        <p:spPr>
          <a:xfrm>
            <a:off x="10386670" y="6295644"/>
            <a:ext cx="19202" cy="152705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457200" y="1266444"/>
            <a:ext cx="2676449" cy="4953305"/>
          </a:xfrm>
          <a:prstGeom prst="roundRect">
            <a:avLst>
              <a:gd name="adj" fmla="val 194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39700" dist="38100" dir="162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6"/>
          <a:srcRect t="-256" b="-256"/>
          <a:stretch/>
        </p:blipFill>
        <p:spPr>
          <a:xfrm>
            <a:off x="457200" y="1266444"/>
            <a:ext cx="2676449" cy="56693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609905" y="1990649"/>
            <a:ext cx="2371954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Text 11"/>
          <p:cNvSpPr txBox="1"/>
          <p:nvPr/>
        </p:nvSpPr>
        <p:spPr>
          <a:xfrm>
            <a:off x="609905" y="1475842"/>
            <a:ext cx="246705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Dharmender Singh</a:t>
            </a:r>
            <a:endParaRPr lang="en-US" sz="1300" dirty="0"/>
          </a:p>
        </p:txBody>
      </p:sp>
      <p:sp>
        <p:nvSpPr>
          <p:cNvPr id="21" name="Text 12"/>
          <p:cNvSpPr txBox="1"/>
          <p:nvPr/>
        </p:nvSpPr>
        <p:spPr>
          <a:xfrm>
            <a:off x="609905" y="1728216"/>
            <a:ext cx="2467051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4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Development &amp; Operations</a:t>
            </a:r>
            <a:endParaRPr lang="en-US" sz="800" dirty="0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09905" y="3471062"/>
            <a:ext cx="85954" cy="95098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771754" y="3433572"/>
            <a:ext cx="1541678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&amp; Resort Development</a:t>
            </a:r>
            <a:endParaRPr lang="en-US" sz="80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09905" y="3699662"/>
            <a:ext cx="85954" cy="95098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771754" y="3662172"/>
            <a:ext cx="1244498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F&amp;B Domain Specialist</a:t>
            </a:r>
            <a:endParaRPr lang="en-US" sz="800" dirty="0"/>
          </a:p>
        </p:txBody>
      </p:sp>
      <p:pic>
        <p:nvPicPr>
          <p:cNvPr id="26" name="Image 9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09905" y="3928262"/>
            <a:ext cx="85954" cy="95098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771754" y="3890772"/>
            <a:ext cx="1479499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Ex-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Radisson</a:t>
            </a: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&amp;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Park Plaza</a:t>
            </a:r>
            <a:endParaRPr lang="en-US" sz="800" dirty="0"/>
          </a:p>
        </p:txBody>
      </p:sp>
      <p:pic>
        <p:nvPicPr>
          <p:cNvPr id="28" name="Image 10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09905" y="4156862"/>
            <a:ext cx="85954" cy="95098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771754" y="4119372"/>
            <a:ext cx="1777594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Worked with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Ascott Limited</a:t>
            </a:r>
            <a:endParaRPr lang="en-US" sz="800" dirty="0"/>
          </a:p>
        </p:txBody>
      </p:sp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09905" y="4385462"/>
            <a:ext cx="85954" cy="95098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771754" y="4347972"/>
            <a:ext cx="131490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Exp. with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Clarks Hotels</a:t>
            </a:r>
            <a:endParaRPr lang="en-US" sz="800" dirty="0"/>
          </a:p>
        </p:txBody>
      </p:sp>
      <p:pic>
        <p:nvPicPr>
          <p:cNvPr id="32" name="Image 12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09905" y="4614062"/>
            <a:ext cx="85954" cy="95098"/>
          </a:xfrm>
          <a:prstGeom prst="rect">
            <a:avLst/>
          </a:prstGeom>
        </p:spPr>
      </p:pic>
      <p:sp>
        <p:nvSpPr>
          <p:cNvPr id="33" name="Text 18"/>
          <p:cNvSpPr txBox="1"/>
          <p:nvPr/>
        </p:nvSpPr>
        <p:spPr>
          <a:xfrm>
            <a:off x="771754" y="4576572"/>
            <a:ext cx="1716329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Operational depth &amp; execution</a:t>
            </a:r>
            <a:endParaRPr lang="en-US" sz="800" dirty="0"/>
          </a:p>
        </p:txBody>
      </p:sp>
      <p:sp>
        <p:nvSpPr>
          <p:cNvPr id="34" name="Shape 19"/>
          <p:cNvSpPr/>
          <p:nvPr/>
        </p:nvSpPr>
        <p:spPr>
          <a:xfrm>
            <a:off x="3323844" y="1266444"/>
            <a:ext cx="2676449" cy="4953305"/>
          </a:xfrm>
          <a:prstGeom prst="roundRect">
            <a:avLst>
              <a:gd name="adj" fmla="val 194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39700" dist="38100" dir="162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35" name="Image 13" descr="preencoded.png"/>
          <p:cNvPicPr>
            <a:picLocks noChangeAspect="1"/>
          </p:cNvPicPr>
          <p:nvPr/>
        </p:nvPicPr>
        <p:blipFill>
          <a:blip r:embed="rId8"/>
          <a:srcRect t="-256" b="-256"/>
          <a:stretch/>
        </p:blipFill>
        <p:spPr>
          <a:xfrm>
            <a:off x="3323844" y="1266444"/>
            <a:ext cx="2676449" cy="56693"/>
          </a:xfrm>
          <a:prstGeom prst="rect">
            <a:avLst/>
          </a:prstGeom>
        </p:spPr>
      </p:pic>
      <p:sp>
        <p:nvSpPr>
          <p:cNvPr id="36" name="Shape 20"/>
          <p:cNvSpPr/>
          <p:nvPr/>
        </p:nvSpPr>
        <p:spPr>
          <a:xfrm>
            <a:off x="3476549" y="1990649"/>
            <a:ext cx="2371954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7" name="Text 21"/>
          <p:cNvSpPr txBox="1"/>
          <p:nvPr/>
        </p:nvSpPr>
        <p:spPr>
          <a:xfrm>
            <a:off x="3476549" y="1475842"/>
            <a:ext cx="246705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Dinesh </a:t>
            </a:r>
            <a:r>
              <a:rPr lang="en-US" sz="1300" b="1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Utkal</a:t>
            </a:r>
            <a:endParaRPr lang="en-US" sz="1300" dirty="0"/>
          </a:p>
        </p:txBody>
      </p:sp>
      <p:sp>
        <p:nvSpPr>
          <p:cNvPr id="38" name="Text 22"/>
          <p:cNvSpPr txBox="1"/>
          <p:nvPr/>
        </p:nvSpPr>
        <p:spPr>
          <a:xfrm>
            <a:off x="3476549" y="1728216"/>
            <a:ext cx="2467051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4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 Estate &amp; Luxury</a:t>
            </a:r>
            <a:endParaRPr lang="en-US" sz="800" dirty="0"/>
          </a:p>
        </p:txBody>
      </p:sp>
      <p:pic>
        <p:nvPicPr>
          <p:cNvPr id="39" name="Image 14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3476549" y="3471062"/>
            <a:ext cx="85954" cy="95098"/>
          </a:xfrm>
          <a:prstGeom prst="rect">
            <a:avLst/>
          </a:prstGeom>
        </p:spPr>
      </p:pic>
      <p:sp>
        <p:nvSpPr>
          <p:cNvPr id="40" name="Text 23"/>
          <p:cNvSpPr txBox="1"/>
          <p:nvPr/>
        </p:nvSpPr>
        <p:spPr>
          <a:xfrm>
            <a:off x="3638398" y="3433572"/>
            <a:ext cx="1482242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Premium &amp; Luxury Projects</a:t>
            </a:r>
            <a:endParaRPr lang="en-US" sz="800" dirty="0"/>
          </a:p>
        </p:txBody>
      </p:sp>
      <p:pic>
        <p:nvPicPr>
          <p:cNvPr id="41" name="Image 15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3476549" y="3699662"/>
            <a:ext cx="85954" cy="95098"/>
          </a:xfrm>
          <a:prstGeom prst="rect">
            <a:avLst/>
          </a:prstGeom>
        </p:spPr>
      </p:pic>
      <p:sp>
        <p:nvSpPr>
          <p:cNvPr id="42" name="Text 24"/>
          <p:cNvSpPr txBox="1"/>
          <p:nvPr/>
        </p:nvSpPr>
        <p:spPr>
          <a:xfrm>
            <a:off x="3638398" y="3662172"/>
            <a:ext cx="1666951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Pioneer in Real Estate Sector</a:t>
            </a:r>
            <a:endParaRPr lang="en-US" sz="800" dirty="0"/>
          </a:p>
        </p:txBody>
      </p:sp>
      <p:pic>
        <p:nvPicPr>
          <p:cNvPr id="43" name="Image 16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3476549" y="3928262"/>
            <a:ext cx="85954" cy="95098"/>
          </a:xfrm>
          <a:prstGeom prst="rect">
            <a:avLst/>
          </a:prstGeom>
        </p:spPr>
      </p:pic>
      <p:sp>
        <p:nvSpPr>
          <p:cNvPr id="44" name="Text 25"/>
          <p:cNvSpPr txBox="1"/>
          <p:nvPr/>
        </p:nvSpPr>
        <p:spPr>
          <a:xfrm>
            <a:off x="3638398" y="3890772"/>
            <a:ext cx="1440180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Int'l Cruise Lines (Europe)</a:t>
            </a:r>
            <a:endParaRPr lang="en-US" sz="800" dirty="0"/>
          </a:p>
        </p:txBody>
      </p:sp>
      <p:pic>
        <p:nvPicPr>
          <p:cNvPr id="45" name="Image 17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3476549" y="4156862"/>
            <a:ext cx="85954" cy="95098"/>
          </a:xfrm>
          <a:prstGeom prst="rect">
            <a:avLst/>
          </a:prstGeom>
        </p:spPr>
      </p:pic>
      <p:sp>
        <p:nvSpPr>
          <p:cNvPr id="46" name="Text 26"/>
          <p:cNvSpPr txBox="1"/>
          <p:nvPr/>
        </p:nvSpPr>
        <p:spPr>
          <a:xfrm>
            <a:off x="3638398" y="4119372"/>
            <a:ext cx="1644091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Strategic Brand Partnerships</a:t>
            </a:r>
            <a:endParaRPr lang="en-US" sz="800" dirty="0"/>
          </a:p>
        </p:txBody>
      </p:sp>
      <p:pic>
        <p:nvPicPr>
          <p:cNvPr id="47" name="Image 18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3476549" y="4385462"/>
            <a:ext cx="85954" cy="95098"/>
          </a:xfrm>
          <a:prstGeom prst="rect">
            <a:avLst/>
          </a:prstGeom>
        </p:spPr>
      </p:pic>
      <p:sp>
        <p:nvSpPr>
          <p:cNvPr id="48" name="Text 27"/>
          <p:cNvSpPr txBox="1"/>
          <p:nvPr/>
        </p:nvSpPr>
        <p:spPr>
          <a:xfrm>
            <a:off x="3638398" y="4347972"/>
            <a:ext cx="131490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Investor Liaising</a:t>
            </a:r>
            <a:endParaRPr lang="en-US" sz="800" dirty="0"/>
          </a:p>
        </p:txBody>
      </p:sp>
      <p:pic>
        <p:nvPicPr>
          <p:cNvPr id="49" name="Image 19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3476549" y="4614062"/>
            <a:ext cx="85954" cy="95098"/>
          </a:xfrm>
          <a:prstGeom prst="rect">
            <a:avLst/>
          </a:prstGeom>
        </p:spPr>
      </p:pic>
      <p:sp>
        <p:nvSpPr>
          <p:cNvPr id="50" name="Text 28"/>
          <p:cNvSpPr txBox="1"/>
          <p:nvPr/>
        </p:nvSpPr>
        <p:spPr>
          <a:xfrm>
            <a:off x="3638398" y="4576572"/>
            <a:ext cx="140634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Sales Rights &amp; ROI Focus</a:t>
            </a:r>
            <a:endParaRPr lang="en-US" sz="800" dirty="0"/>
          </a:p>
        </p:txBody>
      </p:sp>
      <p:sp>
        <p:nvSpPr>
          <p:cNvPr id="51" name="Shape 29"/>
          <p:cNvSpPr/>
          <p:nvPr/>
        </p:nvSpPr>
        <p:spPr>
          <a:xfrm>
            <a:off x="6191402" y="1266444"/>
            <a:ext cx="2676449" cy="4953305"/>
          </a:xfrm>
          <a:prstGeom prst="roundRect">
            <a:avLst>
              <a:gd name="adj" fmla="val 194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39700" dist="38100" dir="162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52" name="Image 20" descr="preencoded.png"/>
          <p:cNvPicPr>
            <a:picLocks noChangeAspect="1"/>
          </p:cNvPicPr>
          <p:nvPr/>
        </p:nvPicPr>
        <p:blipFill>
          <a:blip r:embed="rId6"/>
          <a:srcRect t="-256" b="-256"/>
          <a:stretch/>
        </p:blipFill>
        <p:spPr>
          <a:xfrm>
            <a:off x="6191402" y="1266444"/>
            <a:ext cx="2676449" cy="56693"/>
          </a:xfrm>
          <a:prstGeom prst="rect">
            <a:avLst/>
          </a:prstGeom>
        </p:spPr>
      </p:pic>
      <p:sp>
        <p:nvSpPr>
          <p:cNvPr id="53" name="Shape 30"/>
          <p:cNvSpPr/>
          <p:nvPr/>
        </p:nvSpPr>
        <p:spPr>
          <a:xfrm>
            <a:off x="6344107" y="1990649"/>
            <a:ext cx="2371954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4" name="Text 31"/>
          <p:cNvSpPr txBox="1"/>
          <p:nvPr/>
        </p:nvSpPr>
        <p:spPr>
          <a:xfrm>
            <a:off x="6344107" y="1475842"/>
            <a:ext cx="246705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Manoj Solanki</a:t>
            </a:r>
            <a:endParaRPr lang="en-US" sz="1300" dirty="0"/>
          </a:p>
        </p:txBody>
      </p:sp>
      <p:sp>
        <p:nvSpPr>
          <p:cNvPr id="55" name="Text 32"/>
          <p:cNvSpPr txBox="1"/>
          <p:nvPr/>
        </p:nvSpPr>
        <p:spPr>
          <a:xfrm>
            <a:off x="6344107" y="1728216"/>
            <a:ext cx="2467051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4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Finance &amp; Tax Management</a:t>
            </a:r>
            <a:endParaRPr lang="en-US" sz="800" dirty="0"/>
          </a:p>
        </p:txBody>
      </p:sp>
      <p:pic>
        <p:nvPicPr>
          <p:cNvPr id="56" name="Image 21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344107" y="3471062"/>
            <a:ext cx="85954" cy="95098"/>
          </a:xfrm>
          <a:prstGeom prst="rect">
            <a:avLst/>
          </a:prstGeom>
        </p:spPr>
      </p:pic>
      <p:sp>
        <p:nvSpPr>
          <p:cNvPr id="57" name="Text 33"/>
          <p:cNvSpPr txBox="1"/>
          <p:nvPr/>
        </p:nvSpPr>
        <p:spPr>
          <a:xfrm>
            <a:off x="6505956" y="3433572"/>
            <a:ext cx="1224382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Structuring</a:t>
            </a:r>
            <a:endParaRPr lang="en-US" sz="800" dirty="0"/>
          </a:p>
        </p:txBody>
      </p:sp>
      <p:pic>
        <p:nvPicPr>
          <p:cNvPr id="58" name="Image 22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344107" y="3699662"/>
            <a:ext cx="85954" cy="95098"/>
          </a:xfrm>
          <a:prstGeom prst="rect">
            <a:avLst/>
          </a:prstGeom>
        </p:spPr>
      </p:pic>
      <p:sp>
        <p:nvSpPr>
          <p:cNvPr id="59" name="Text 34"/>
          <p:cNvSpPr txBox="1"/>
          <p:nvPr/>
        </p:nvSpPr>
        <p:spPr>
          <a:xfrm>
            <a:off x="6505956" y="3662172"/>
            <a:ext cx="1245413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Taxation &amp; Compliance</a:t>
            </a:r>
            <a:endParaRPr lang="en-US" sz="800" dirty="0"/>
          </a:p>
        </p:txBody>
      </p:sp>
      <p:pic>
        <p:nvPicPr>
          <p:cNvPr id="60" name="Image 23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344107" y="3928262"/>
            <a:ext cx="85954" cy="95098"/>
          </a:xfrm>
          <a:prstGeom prst="rect">
            <a:avLst/>
          </a:prstGeom>
        </p:spPr>
      </p:pic>
      <p:sp>
        <p:nvSpPr>
          <p:cNvPr id="61" name="Text 35"/>
          <p:cNvSpPr txBox="1"/>
          <p:nvPr/>
        </p:nvSpPr>
        <p:spPr>
          <a:xfrm>
            <a:off x="6505956" y="3890772"/>
            <a:ext cx="1496873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Exp. with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IREO</a:t>
            </a: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Real Estate</a:t>
            </a:r>
            <a:endParaRPr lang="en-US" sz="800" dirty="0"/>
          </a:p>
        </p:txBody>
      </p:sp>
      <p:pic>
        <p:nvPicPr>
          <p:cNvPr id="62" name="Image 24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344107" y="4156862"/>
            <a:ext cx="85954" cy="95098"/>
          </a:xfrm>
          <a:prstGeom prst="rect">
            <a:avLst/>
          </a:prstGeom>
        </p:spPr>
      </p:pic>
      <p:sp>
        <p:nvSpPr>
          <p:cNvPr id="63" name="Text 36"/>
          <p:cNvSpPr txBox="1"/>
          <p:nvPr/>
        </p:nvSpPr>
        <p:spPr>
          <a:xfrm>
            <a:off x="6505956" y="4119372"/>
            <a:ext cx="1777594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Worked with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Ascott Limited</a:t>
            </a:r>
            <a:endParaRPr lang="en-US" sz="800" dirty="0"/>
          </a:p>
        </p:txBody>
      </p:sp>
      <p:pic>
        <p:nvPicPr>
          <p:cNvPr id="64" name="Image 25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344107" y="4385462"/>
            <a:ext cx="85954" cy="95098"/>
          </a:xfrm>
          <a:prstGeom prst="rect">
            <a:avLst/>
          </a:prstGeom>
        </p:spPr>
      </p:pic>
      <p:sp>
        <p:nvSpPr>
          <p:cNvPr id="65" name="Text 37"/>
          <p:cNvSpPr txBox="1"/>
          <p:nvPr/>
        </p:nvSpPr>
        <p:spPr>
          <a:xfrm>
            <a:off x="6505956" y="4347972"/>
            <a:ext cx="1659636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Background with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Spree Hotels</a:t>
            </a:r>
            <a:endParaRPr lang="en-US" sz="800" dirty="0"/>
          </a:p>
        </p:txBody>
      </p:sp>
      <p:pic>
        <p:nvPicPr>
          <p:cNvPr id="66" name="Image 26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6344107" y="4614062"/>
            <a:ext cx="85954" cy="95098"/>
          </a:xfrm>
          <a:prstGeom prst="rect">
            <a:avLst/>
          </a:prstGeom>
        </p:spPr>
      </p:pic>
      <p:sp>
        <p:nvSpPr>
          <p:cNvPr id="67" name="Text 38"/>
          <p:cNvSpPr txBox="1"/>
          <p:nvPr/>
        </p:nvSpPr>
        <p:spPr>
          <a:xfrm>
            <a:off x="6505956" y="4576572"/>
            <a:ext cx="136062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Fiscal Stability &amp; Growth</a:t>
            </a:r>
            <a:endParaRPr lang="en-US" sz="800" dirty="0"/>
          </a:p>
        </p:txBody>
      </p:sp>
      <p:sp>
        <p:nvSpPr>
          <p:cNvPr id="68" name="Shape 39"/>
          <p:cNvSpPr/>
          <p:nvPr/>
        </p:nvSpPr>
        <p:spPr>
          <a:xfrm>
            <a:off x="9058046" y="1266444"/>
            <a:ext cx="2676449" cy="4953305"/>
          </a:xfrm>
          <a:prstGeom prst="roundRect">
            <a:avLst>
              <a:gd name="adj" fmla="val 194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39700" dist="38100" dir="162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69" name="Image 27" descr="preencoded.png"/>
          <p:cNvPicPr>
            <a:picLocks noChangeAspect="1"/>
          </p:cNvPicPr>
          <p:nvPr/>
        </p:nvPicPr>
        <p:blipFill>
          <a:blip r:embed="rId8"/>
          <a:srcRect t="-256" b="-256"/>
          <a:stretch/>
        </p:blipFill>
        <p:spPr>
          <a:xfrm>
            <a:off x="9058046" y="1266444"/>
            <a:ext cx="2676449" cy="56693"/>
          </a:xfrm>
          <a:prstGeom prst="rect">
            <a:avLst/>
          </a:prstGeom>
        </p:spPr>
      </p:pic>
      <p:sp>
        <p:nvSpPr>
          <p:cNvPr id="70" name="Shape 40"/>
          <p:cNvSpPr/>
          <p:nvPr/>
        </p:nvSpPr>
        <p:spPr>
          <a:xfrm>
            <a:off x="9210751" y="1990649"/>
            <a:ext cx="2371954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1" name="Text 41"/>
          <p:cNvSpPr txBox="1"/>
          <p:nvPr/>
        </p:nvSpPr>
        <p:spPr>
          <a:xfrm>
            <a:off x="9210751" y="1475842"/>
            <a:ext cx="246705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B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Rohit Chauhan</a:t>
            </a:r>
            <a:endParaRPr lang="en-US" sz="1300" dirty="0"/>
          </a:p>
        </p:txBody>
      </p:sp>
      <p:sp>
        <p:nvSpPr>
          <p:cNvPr id="72" name="Text 42"/>
          <p:cNvSpPr txBox="1"/>
          <p:nvPr/>
        </p:nvSpPr>
        <p:spPr>
          <a:xfrm>
            <a:off x="9210751" y="1728216"/>
            <a:ext cx="2467051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4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Sales &amp; Marketing</a:t>
            </a:r>
            <a:endParaRPr lang="en-US" sz="800" dirty="0"/>
          </a:p>
        </p:txBody>
      </p:sp>
      <p:pic>
        <p:nvPicPr>
          <p:cNvPr id="73" name="Image 28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9210751" y="3471062"/>
            <a:ext cx="85954" cy="95098"/>
          </a:xfrm>
          <a:prstGeom prst="rect">
            <a:avLst/>
          </a:prstGeom>
        </p:spPr>
      </p:pic>
      <p:sp>
        <p:nvSpPr>
          <p:cNvPr id="74" name="Text 43"/>
          <p:cNvSpPr txBox="1"/>
          <p:nvPr/>
        </p:nvSpPr>
        <p:spPr>
          <a:xfrm>
            <a:off x="9372600" y="3433572"/>
            <a:ext cx="1186891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Revenue Optimization</a:t>
            </a:r>
            <a:endParaRPr lang="en-US" sz="800" dirty="0"/>
          </a:p>
        </p:txBody>
      </p:sp>
      <p:pic>
        <p:nvPicPr>
          <p:cNvPr id="75" name="Image 29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9210751" y="3699662"/>
            <a:ext cx="85954" cy="95098"/>
          </a:xfrm>
          <a:prstGeom prst="rect">
            <a:avLst/>
          </a:prstGeom>
        </p:spPr>
      </p:pic>
      <p:sp>
        <p:nvSpPr>
          <p:cNvPr id="76" name="Text 44"/>
          <p:cNvSpPr txBox="1"/>
          <p:nvPr/>
        </p:nvSpPr>
        <p:spPr>
          <a:xfrm>
            <a:off x="9372600" y="3662172"/>
            <a:ext cx="120060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Business Development</a:t>
            </a:r>
            <a:endParaRPr lang="en-US" sz="800" dirty="0"/>
          </a:p>
        </p:txBody>
      </p:sp>
      <p:pic>
        <p:nvPicPr>
          <p:cNvPr id="77" name="Image 30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9210751" y="3928262"/>
            <a:ext cx="85954" cy="95098"/>
          </a:xfrm>
          <a:prstGeom prst="rect">
            <a:avLst/>
          </a:prstGeom>
        </p:spPr>
      </p:pic>
      <p:sp>
        <p:nvSpPr>
          <p:cNvPr id="78" name="Text 45"/>
          <p:cNvSpPr txBox="1"/>
          <p:nvPr/>
        </p:nvSpPr>
        <p:spPr>
          <a:xfrm>
            <a:off x="9372600" y="3890772"/>
            <a:ext cx="1474013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Exp. with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Marriott</a:t>
            </a: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&amp;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Hyatt</a:t>
            </a:r>
            <a:endParaRPr lang="en-US" sz="800" dirty="0"/>
          </a:p>
        </p:txBody>
      </p:sp>
      <p:pic>
        <p:nvPicPr>
          <p:cNvPr id="79" name="Image 31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9210751" y="4156862"/>
            <a:ext cx="85954" cy="95098"/>
          </a:xfrm>
          <a:prstGeom prst="rect">
            <a:avLst/>
          </a:prstGeom>
        </p:spPr>
      </p:pic>
      <p:sp>
        <p:nvSpPr>
          <p:cNvPr id="80" name="Text 46"/>
          <p:cNvSpPr txBox="1"/>
          <p:nvPr/>
        </p:nvSpPr>
        <p:spPr>
          <a:xfrm>
            <a:off x="9372600" y="4119372"/>
            <a:ext cx="1541678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Background with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IHG Hotels</a:t>
            </a:r>
            <a:endParaRPr lang="en-US" sz="800" dirty="0"/>
          </a:p>
        </p:txBody>
      </p:sp>
      <p:pic>
        <p:nvPicPr>
          <p:cNvPr id="81" name="Image 32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9210751" y="4385462"/>
            <a:ext cx="85954" cy="95098"/>
          </a:xfrm>
          <a:prstGeom prst="rect">
            <a:avLst/>
          </a:prstGeom>
        </p:spPr>
      </p:pic>
      <p:sp>
        <p:nvSpPr>
          <p:cNvPr id="82" name="Text 47"/>
          <p:cNvSpPr txBox="1"/>
          <p:nvPr/>
        </p:nvSpPr>
        <p:spPr>
          <a:xfrm>
            <a:off x="9372600" y="4347972"/>
            <a:ext cx="1303934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Worked with </a:t>
            </a:r>
            <a:r>
              <a:rPr lang="en-US" sz="800" b="1" dirty="0">
                <a:solidFill>
                  <a:srgbClr val="2B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Ascott</a:t>
            </a:r>
            <a:endParaRPr lang="en-US" sz="800" dirty="0"/>
          </a:p>
        </p:txBody>
      </p:sp>
      <p:pic>
        <p:nvPicPr>
          <p:cNvPr id="83" name="Image 33" descr="preencoded.png"/>
          <p:cNvPicPr>
            <a:picLocks noChangeAspect="1"/>
          </p:cNvPicPr>
          <p:nvPr/>
        </p:nvPicPr>
        <p:blipFill>
          <a:blip r:embed="rId7"/>
          <a:srcRect l="-1648" r="-1648"/>
          <a:stretch/>
        </p:blipFill>
        <p:spPr>
          <a:xfrm>
            <a:off x="9210751" y="4614062"/>
            <a:ext cx="85954" cy="95098"/>
          </a:xfrm>
          <a:prstGeom prst="rect">
            <a:avLst/>
          </a:prstGeom>
        </p:spPr>
      </p:pic>
      <p:sp>
        <p:nvSpPr>
          <p:cNvPr id="84" name="Text 48"/>
          <p:cNvSpPr txBox="1"/>
          <p:nvPr/>
        </p:nvSpPr>
        <p:spPr>
          <a:xfrm>
            <a:off x="9372600" y="4576572"/>
            <a:ext cx="140634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Sales Strategy &amp; Systems</a:t>
            </a:r>
            <a:endParaRPr lang="en-US" sz="800" dirty="0"/>
          </a:p>
        </p:txBody>
      </p:sp>
      <p:sp>
        <p:nvSpPr>
          <p:cNvPr id="85" name="Shape 49"/>
          <p:cNvSpPr/>
          <p:nvPr/>
        </p:nvSpPr>
        <p:spPr>
          <a:xfrm>
            <a:off x="795528" y="6409944"/>
            <a:ext cx="10601554" cy="57607"/>
          </a:xfrm>
          <a:prstGeom prst="roundRect">
            <a:avLst>
              <a:gd name="adj" fmla="val 1587307"/>
            </a:avLst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6" name="Text 50"/>
          <p:cNvSpPr txBox="1"/>
          <p:nvPr/>
        </p:nvSpPr>
        <p:spPr>
          <a:xfrm>
            <a:off x="5088636" y="6367882"/>
            <a:ext cx="2100377" cy="143561"/>
          </a:xfrm>
          <a:prstGeom prst="rect">
            <a:avLst/>
          </a:prstGeom>
          <a:solidFill>
            <a:srgbClr val="F5F2EB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52400" tIns="0" rIns="152400" bIns="0" rtlCol="0" anchor="ctr"/>
          <a:lstStyle/>
          <a:p>
            <a:pPr marL="0" indent="0" algn="l">
              <a:buNone/>
            </a:pPr>
            <a:r>
              <a:rPr lang="en-US" sz="800" b="1" kern="0" spc="75" dirty="0">
                <a:solidFill>
                  <a:srgbClr val="9CA3A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United by a Shared Vision</a:t>
            </a:r>
            <a:endParaRPr lang="en-US" sz="800" dirty="0"/>
          </a:p>
        </p:txBody>
      </p:sp>
      <p:pic>
        <p:nvPicPr>
          <p:cNvPr id="87" name="Image 34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638044" y="1380744"/>
            <a:ext cx="381305" cy="381305"/>
          </a:xfrm>
          <a:prstGeom prst="rect">
            <a:avLst/>
          </a:prstGeom>
        </p:spPr>
      </p:pic>
      <p:sp>
        <p:nvSpPr>
          <p:cNvPr id="88" name="Text 51"/>
          <p:cNvSpPr txBox="1"/>
          <p:nvPr/>
        </p:nvSpPr>
        <p:spPr>
          <a:xfrm>
            <a:off x="2718511" y="1476756"/>
            <a:ext cx="3054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18+</a:t>
            </a:r>
            <a:endParaRPr lang="en-US" sz="1000" dirty="0"/>
          </a:p>
        </p:txBody>
      </p:sp>
      <p:pic>
        <p:nvPicPr>
          <p:cNvPr id="89" name="Image 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505602" y="1380744"/>
            <a:ext cx="381305" cy="381305"/>
          </a:xfrm>
          <a:prstGeom prst="rect">
            <a:avLst/>
          </a:prstGeom>
        </p:spPr>
      </p:pic>
      <p:sp>
        <p:nvSpPr>
          <p:cNvPr id="90" name="Text 52"/>
          <p:cNvSpPr txBox="1"/>
          <p:nvPr/>
        </p:nvSpPr>
        <p:spPr>
          <a:xfrm>
            <a:off x="5589727" y="1476756"/>
            <a:ext cx="295351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15+</a:t>
            </a:r>
            <a:endParaRPr lang="en-US" sz="1000" dirty="0"/>
          </a:p>
        </p:txBody>
      </p:sp>
      <p:pic>
        <p:nvPicPr>
          <p:cNvPr id="91" name="Image 36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372246" y="1380744"/>
            <a:ext cx="381305" cy="381305"/>
          </a:xfrm>
          <a:prstGeom prst="rect">
            <a:avLst/>
          </a:prstGeom>
        </p:spPr>
      </p:pic>
      <p:sp>
        <p:nvSpPr>
          <p:cNvPr id="92" name="Text 53"/>
          <p:cNvSpPr txBox="1"/>
          <p:nvPr/>
        </p:nvSpPr>
        <p:spPr>
          <a:xfrm>
            <a:off x="8453628" y="1476756"/>
            <a:ext cx="295351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16+</a:t>
            </a:r>
            <a:endParaRPr lang="en-US" sz="1000" dirty="0"/>
          </a:p>
        </p:txBody>
      </p:sp>
      <p:pic>
        <p:nvPicPr>
          <p:cNvPr id="93" name="Image 3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239805" y="1380744"/>
            <a:ext cx="381305" cy="381305"/>
          </a:xfrm>
          <a:prstGeom prst="rect">
            <a:avLst/>
          </a:prstGeom>
        </p:spPr>
      </p:pic>
      <p:sp>
        <p:nvSpPr>
          <p:cNvPr id="94" name="Text 54"/>
          <p:cNvSpPr txBox="1"/>
          <p:nvPr/>
        </p:nvSpPr>
        <p:spPr>
          <a:xfrm>
            <a:off x="11317529" y="1476756"/>
            <a:ext cx="3054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14+</a:t>
            </a:r>
            <a:endParaRPr lang="en-US" sz="1000" dirty="0"/>
          </a:p>
        </p:txBody>
      </p:sp>
      <p:pic>
        <p:nvPicPr>
          <p:cNvPr id="95" name="Image 38" descr="preencoded.png"/>
          <p:cNvPicPr>
            <a:picLocks noChangeAspect="1"/>
          </p:cNvPicPr>
          <p:nvPr/>
        </p:nvPicPr>
        <p:blipFill>
          <a:blip r:embed="rId10"/>
          <a:srcRect l="-200" r="-200"/>
          <a:stretch/>
        </p:blipFill>
        <p:spPr>
          <a:xfrm>
            <a:off x="0" y="0"/>
            <a:ext cx="12191695" cy="75895"/>
          </a:xfrm>
          <a:prstGeom prst="rect">
            <a:avLst/>
          </a:prstGeom>
        </p:spPr>
      </p:pic>
      <p:pic>
        <p:nvPicPr>
          <p:cNvPr id="96" name="Image 39" descr="preencoded.png"/>
          <p:cNvPicPr>
            <a:picLocks noChangeAspect="1"/>
          </p:cNvPicPr>
          <p:nvPr/>
        </p:nvPicPr>
        <p:blipFill>
          <a:blip r:embed="rId11"/>
          <a:srcRect l="-197" r="-197"/>
          <a:stretch/>
        </p:blipFill>
        <p:spPr>
          <a:xfrm>
            <a:off x="8128102" y="0"/>
            <a:ext cx="4063594" cy="758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B3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alphaModFix amt="50000"/>
          </a:blip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810598" y="-2381098"/>
            <a:ext cx="4762195" cy="4762195"/>
          </a:xfrm>
          <a:prstGeom prst="ellipse">
            <a:avLst/>
          </a:prstGeom>
          <a:noFill/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Shape 3"/>
          <p:cNvSpPr/>
          <p:nvPr/>
        </p:nvSpPr>
        <p:spPr>
          <a:xfrm>
            <a:off x="-2857500" y="4000500"/>
            <a:ext cx="5715000" cy="5715000"/>
          </a:xfrm>
          <a:prstGeom prst="ellipse">
            <a:avLst/>
          </a:prstGeom>
          <a:noFill/>
          <a:ln w="254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rcRect l="-200" r="-200"/>
          <a:stretch/>
        </p:blipFill>
        <p:spPr>
          <a:xfrm>
            <a:off x="0" y="6782105"/>
            <a:ext cx="12191695" cy="75895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Shape 5"/>
          <p:cNvSpPr/>
          <p:nvPr/>
        </p:nvSpPr>
        <p:spPr>
          <a:xfrm>
            <a:off x="228600" y="228600"/>
            <a:ext cx="609905" cy="38405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Shape 6"/>
          <p:cNvSpPr/>
          <p:nvPr/>
        </p:nvSpPr>
        <p:spPr>
          <a:xfrm>
            <a:off x="228600" y="228600"/>
            <a:ext cx="38405" cy="609905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Shape 7"/>
          <p:cNvSpPr/>
          <p:nvPr/>
        </p:nvSpPr>
        <p:spPr>
          <a:xfrm>
            <a:off x="11354105" y="6590995"/>
            <a:ext cx="609905" cy="38405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Shape 8"/>
          <p:cNvSpPr/>
          <p:nvPr/>
        </p:nvSpPr>
        <p:spPr>
          <a:xfrm>
            <a:off x="11924690" y="6019495"/>
            <a:ext cx="38405" cy="609905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9"/>
          <p:cNvSpPr txBox="1"/>
          <p:nvPr/>
        </p:nvSpPr>
        <p:spPr>
          <a:xfrm>
            <a:off x="3541471" y="1009498"/>
            <a:ext cx="511515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315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Promise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3060497" y="1314907"/>
            <a:ext cx="60771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kern="0" spc="9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Steadfast Commitment</a:t>
            </a:r>
            <a:endParaRPr lang="en-US" sz="36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018995" y="3819449"/>
            <a:ext cx="609905" cy="609905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rcRect t="-16659" b="-16659"/>
          <a:stretch/>
        </p:blipFill>
        <p:spPr>
          <a:xfrm>
            <a:off x="2195474" y="3972154"/>
            <a:ext cx="256946" cy="304495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784909" y="4581144"/>
            <a:ext cx="108630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Reliability</a:t>
            </a:r>
            <a:endParaRPr lang="en-US" sz="10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33595" y="3819449"/>
            <a:ext cx="609905" cy="609905"/>
          </a:xfrm>
          <a:prstGeom prst="rect">
            <a:avLst/>
          </a:prstGeom>
        </p:spPr>
      </p:pic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7"/>
          <a:srcRect t="-16600" b="-16600"/>
          <a:stretch/>
        </p:blipFill>
        <p:spPr>
          <a:xfrm>
            <a:off x="4724705" y="3972154"/>
            <a:ext cx="228600" cy="304495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4145890" y="4581144"/>
            <a:ext cx="139080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Transparency</a:t>
            </a:r>
            <a:endParaRPr lang="en-US" sz="100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48195" y="3819449"/>
            <a:ext cx="609905" cy="609905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8"/>
          <a:srcRect t="-16494" b="-16494"/>
          <a:stretch/>
        </p:blipFill>
        <p:spPr>
          <a:xfrm>
            <a:off x="7210044" y="3972154"/>
            <a:ext cx="286207" cy="304495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7055510" y="4581144"/>
            <a:ext cx="600761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Trust</a:t>
            </a:r>
            <a:endParaRPr lang="en-US" sz="100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562795" y="3819449"/>
            <a:ext cx="609905" cy="609905"/>
          </a:xfrm>
          <a:prstGeom prst="rect">
            <a:avLst/>
          </a:prstGeom>
        </p:spPr>
      </p:pic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9"/>
          <a:srcRect t="-16494" b="-16494"/>
          <a:stretch/>
        </p:blipFill>
        <p:spPr>
          <a:xfrm>
            <a:off x="9724644" y="3972154"/>
            <a:ext cx="286207" cy="304495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9400032" y="4581144"/>
            <a:ext cx="943661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5" dirty="0">
                <a:solidFill>
                  <a:srgbClr val="D1D5D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Integrity</a:t>
            </a:r>
            <a:endParaRPr lang="en-US" sz="1000" dirty="0"/>
          </a:p>
        </p:txBody>
      </p:sp>
      <p:sp>
        <p:nvSpPr>
          <p:cNvPr id="27" name="Shape 15"/>
          <p:cNvSpPr/>
          <p:nvPr/>
        </p:nvSpPr>
        <p:spPr>
          <a:xfrm>
            <a:off x="914400" y="5229454"/>
            <a:ext cx="10362895" cy="9144"/>
          </a:xfrm>
          <a:prstGeom prst="rect">
            <a:avLst/>
          </a:prstGeom>
          <a:solidFill>
            <a:srgbClr val="C9A961">
              <a:alpha val="30000"/>
            </a:srgbClr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8" name="Text 16"/>
          <p:cNvSpPr txBox="1"/>
          <p:nvPr/>
        </p:nvSpPr>
        <p:spPr>
          <a:xfrm>
            <a:off x="2463394" y="5467198"/>
            <a:ext cx="7267651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Let’s build sustainable, commercially successful destinations together.</a:t>
            </a:r>
            <a:endParaRPr lang="en-US" sz="1500" dirty="0"/>
          </a:p>
        </p:txBody>
      </p:sp>
      <p:pic>
        <p:nvPicPr>
          <p:cNvPr id="29" name="Image 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829507" y="5991149"/>
            <a:ext cx="133502" cy="133502"/>
          </a:xfrm>
          <a:prstGeom prst="rect">
            <a:avLst/>
          </a:prstGeom>
        </p:spPr>
      </p:pic>
      <p:sp>
        <p:nvSpPr>
          <p:cNvPr id="30" name="Text 17"/>
          <p:cNvSpPr txBox="1"/>
          <p:nvPr/>
        </p:nvSpPr>
        <p:spPr>
          <a:xfrm>
            <a:off x="3971239" y="5962802"/>
            <a:ext cx="267919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26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trielementsconsulting@gmail.com</a:t>
            </a:r>
            <a:endParaRPr lang="en-US" sz="1000" dirty="0"/>
          </a:p>
        </p:txBody>
      </p:sp>
      <p:pic>
        <p:nvPicPr>
          <p:cNvPr id="31" name="Image 1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993331" y="5991149"/>
            <a:ext cx="133502" cy="133502"/>
          </a:xfrm>
          <a:prstGeom prst="rect">
            <a:avLst/>
          </a:prstGeom>
        </p:spPr>
      </p:pic>
      <p:sp>
        <p:nvSpPr>
          <p:cNvPr id="32" name="Text 18"/>
          <p:cNvSpPr txBox="1"/>
          <p:nvPr/>
        </p:nvSpPr>
        <p:spPr>
          <a:xfrm>
            <a:off x="7199071" y="5962802"/>
            <a:ext cx="120883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26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+91 9870422099</a:t>
            </a:r>
            <a:endParaRPr lang="en-US" sz="1000" dirty="0"/>
          </a:p>
        </p:txBody>
      </p:sp>
      <p:pic>
        <p:nvPicPr>
          <p:cNvPr id="33" name="Image 12" descr="preencoded.png"/>
          <p:cNvPicPr>
            <a:picLocks noChangeAspect="1"/>
          </p:cNvPicPr>
          <p:nvPr/>
        </p:nvPicPr>
        <p:blipFill>
          <a:blip r:embed="rId12">
            <a:alphaModFix amt="10000"/>
          </a:blip>
          <a:srcRect l="-469" r="-469"/>
          <a:stretch/>
        </p:blipFill>
        <p:spPr>
          <a:xfrm>
            <a:off x="1371600" y="1772107"/>
            <a:ext cx="504749" cy="571500"/>
          </a:xfrm>
          <a:prstGeom prst="rect">
            <a:avLst/>
          </a:prstGeom>
        </p:spPr>
      </p:pic>
      <p:pic>
        <p:nvPicPr>
          <p:cNvPr id="34" name="Image 13" descr="preencoded.png"/>
          <p:cNvPicPr>
            <a:picLocks noChangeAspect="1"/>
          </p:cNvPicPr>
          <p:nvPr/>
        </p:nvPicPr>
        <p:blipFill>
          <a:blip r:embed="rId13">
            <a:alphaModFix amt="10000"/>
          </a:blip>
          <a:srcRect l="-469" r="-469"/>
          <a:stretch/>
        </p:blipFill>
        <p:spPr>
          <a:xfrm>
            <a:off x="10315346" y="2943454"/>
            <a:ext cx="504749" cy="571500"/>
          </a:xfrm>
          <a:prstGeom prst="rect">
            <a:avLst/>
          </a:prstGeom>
        </p:spPr>
      </p:pic>
      <p:sp>
        <p:nvSpPr>
          <p:cNvPr id="35" name="Text 19"/>
          <p:cNvSpPr txBox="1"/>
          <p:nvPr/>
        </p:nvSpPr>
        <p:spPr>
          <a:xfrm>
            <a:off x="1785823" y="2076602"/>
            <a:ext cx="8620963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5F2E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"We are committed to delivering hospitality assets that reflect </a:t>
            </a:r>
            <a:r>
              <a:rPr lang="en-US" sz="1800" i="1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strategic vision</a:t>
            </a:r>
            <a:r>
              <a:rPr lang="en-US" sz="1800" i="1" dirty="0">
                <a:solidFill>
                  <a:srgbClr val="F5F2E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, </a:t>
            </a:r>
            <a:r>
              <a:rPr lang="en-US" sz="1800" i="1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operational excellence</a:t>
            </a:r>
            <a:r>
              <a:rPr lang="en-US" sz="1800" i="1" dirty="0">
                <a:solidFill>
                  <a:srgbClr val="F5F2E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, and </a:t>
            </a:r>
            <a:r>
              <a:rPr lang="en-US" sz="1800" i="1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prudence</a:t>
            </a:r>
            <a:r>
              <a:rPr lang="en-US" sz="1800" i="1" dirty="0">
                <a:solidFill>
                  <a:srgbClr val="F5F2E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, while maintaining the highest standards of professionalism." </a:t>
            </a:r>
            <a:endParaRPr lang="en-US" sz="1800" dirty="0"/>
          </a:p>
        </p:txBody>
      </p:sp>
      <p:sp>
        <p:nvSpPr>
          <p:cNvPr id="36" name="Text 20"/>
          <p:cNvSpPr txBox="1"/>
          <p:nvPr/>
        </p:nvSpPr>
        <p:spPr>
          <a:xfrm>
            <a:off x="10056571" y="381305"/>
            <a:ext cx="176296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kern="0" spc="15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TRI-ELEMENTS</a:t>
            </a:r>
            <a:endParaRPr lang="en-US" sz="1500" dirty="0"/>
          </a:p>
        </p:txBody>
      </p:sp>
      <p:sp>
        <p:nvSpPr>
          <p:cNvPr id="37" name="Text 21"/>
          <p:cNvSpPr txBox="1"/>
          <p:nvPr/>
        </p:nvSpPr>
        <p:spPr>
          <a:xfrm>
            <a:off x="10056571" y="609905"/>
            <a:ext cx="1762963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360" dirty="0">
                <a:solidFill>
                  <a:srgbClr val="C9A96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Consulting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608</Words>
  <Application>Microsoft Office PowerPoint</Application>
  <PresentationFormat>Widescreen</PresentationFormat>
  <Paragraphs>119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Montserrat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CHAUHAN ROHIT\IND</cp:lastModifiedBy>
  <cp:revision>3</cp:revision>
  <dcterms:created xsi:type="dcterms:W3CDTF">2026-03-07T11:41:16Z</dcterms:created>
  <dcterms:modified xsi:type="dcterms:W3CDTF">2026-03-07T12:49:04Z</dcterms:modified>
</cp:coreProperties>
</file>